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1" r:id="rId4"/>
    <p:sldId id="268" r:id="rId5"/>
    <p:sldId id="269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0" r:id="rId14"/>
  </p:sldIdLst>
  <p:sldSz cx="18288000" cy="10287000"/>
  <p:notesSz cx="6858000" cy="9144000"/>
  <p:embeddedFontLst>
    <p:embeddedFont>
      <p:font typeface="Abadi" panose="020B0604020104020204" pitchFamily="34" charset="0"/>
      <p:regular r:id="rId16"/>
      <p:bold r:id="rId17"/>
      <p:italic r:id="rId18"/>
      <p:boldItalic r:id="rId19"/>
    </p:embeddedFont>
    <p:embeddedFont>
      <p:font typeface="Arial Bold" panose="020B0704020202020204" pitchFamily="34" charset="0"/>
      <p:regular r:id="rId20"/>
      <p:bold r:id="rId21"/>
    </p:embeddedFont>
    <p:embeddedFont>
      <p:font typeface="Arial Bold Italics" panose="020B0604020202020204" charset="0"/>
      <p:regular r:id="rId22"/>
    </p:embeddedFont>
    <p:embeddedFont>
      <p:font typeface="Calibri (MS)" panose="020B0604020202020204" charset="0"/>
      <p:regular r:id="rId23"/>
    </p:embeddedFont>
    <p:embeddedFont>
      <p:font typeface="Calibri (MS) Bold" panose="020B0604020202020204" charset="0"/>
      <p:regular r:id="rId24"/>
    </p:embeddedFont>
    <p:embeddedFont>
      <p:font typeface="Imprint MT Shadow" panose="04020605060303030202" pitchFamily="82" charset="0"/>
      <p:regular r:id="rId25"/>
    </p:embeddedFont>
    <p:embeddedFont>
      <p:font typeface="Monotype Corsiva" panose="03010101010201010101" pitchFamily="66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94622" autoAdjust="0"/>
  </p:normalViewPr>
  <p:slideViewPr>
    <p:cSldViewPr>
      <p:cViewPr>
        <p:scale>
          <a:sx n="66" d="100"/>
          <a:sy n="66" d="100"/>
        </p:scale>
        <p:origin x="972" y="3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Universitas Buddhi Dharma</a:t>
            </a:r>
          </a:p>
          <a:p>
            <a:r>
              <a:rPr lang="en-US"/>
              <a:t>Kreatifitas Membangkitkan Inovasi</a:t>
            </a:r>
          </a:p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Universitas Buddhi Dharma</a:t>
            </a:r>
          </a:p>
          <a:p>
            <a:r>
              <a:rPr lang="en-US"/>
              <a:t>Kreatifitas Membangkitkan Inovasi</a:t>
            </a:r>
          </a:p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BF3DC-A4E0-DCC0-A638-444D7AC81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4C60A1-44D8-CE4C-1CD9-6AF9531A2C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8E3C2-14E1-619E-08A8-5BF2A7F5DA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EB82DA-1CEE-7B4F-FB8C-04804DA76B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78CBD55-715B-3A2F-3286-47F3026A2C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Universitas Buddhi Dharma</a:t>
            </a:r>
          </a:p>
          <a:p>
            <a:r>
              <a:rPr lang="en-US"/>
              <a:t>Kreatifitas Membangkitkan Inovasi</a:t>
            </a:r>
          </a:p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0FB14-96D8-D63E-33DE-DE3E5BE2DB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03702-FC35-C391-8267-AB0FDBA2A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376005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09FEE-375F-5E6B-A99C-0AE627964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34E680-CB9F-5BCF-35AB-9F94303657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B311A-8F5B-7C3C-1E0E-3DEC8A566E4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607A67B-92BF-CD6A-B916-B24BF37C38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25E46CC-D056-87AD-91F8-E7CAF1A5E3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Universitas Buddhi Dharma</a:t>
            </a:r>
          </a:p>
          <a:p>
            <a:r>
              <a:rPr lang="en-US"/>
              <a:t>Kreatifitas Membangkitkan Inovasi</a:t>
            </a:r>
          </a:p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3BB26-3934-C614-F105-35F8B1B524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DA6C1-AB84-8DB7-42C4-AC6CC3C89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6965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7E8D0-2ADC-2E96-034F-E5C2EAB6B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94BD8D-C33E-3DFB-2009-102DE74BA9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69DB6-8AFB-4785-CA02-FD7C319DC8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270C2CE-99DC-339E-3208-92FD363699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0A9B765-FDFC-4CDF-76A4-3C35509EB8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Universitas Buddhi Dharma</a:t>
            </a:r>
          </a:p>
          <a:p>
            <a:r>
              <a:rPr lang="en-US"/>
              <a:t>Kreatifitas Membangkitkan Inovasi</a:t>
            </a:r>
          </a:p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B9DCE-A38C-A7DD-2975-30EC7284CE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307ED-B320-3A99-D79A-9F07D25B5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67404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EB288-0ADF-3571-2D0E-877432F9B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A0C07D-98A6-E371-EB77-1F0DA4D508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7924AD-C3D1-4995-F53F-2E7E7941CA8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98CCD1E-C435-8B8B-062B-3E57FAD3FD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22F4FBD-3D6B-FC32-7E20-7835D17F0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Universitas Buddhi Dharma</a:t>
            </a:r>
          </a:p>
          <a:p>
            <a:r>
              <a:rPr lang="en-US"/>
              <a:t>Kreatifitas Membangkitkan Inovasi</a:t>
            </a:r>
          </a:p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B1741-9F17-F247-58CB-DE78B21D3D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75FCC-890F-8F52-79E0-1E6FF0FF8E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84116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15706-FCCA-8CEE-86B7-04573D0C8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99FBC25-645E-3725-3E8C-1CE805B331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DB0A8-9AB6-9605-D1E4-F82B5FF378B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4DFEF8B-16A7-AC7B-9A32-968D18DA42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C31FC32-152B-2315-B1FC-5E9EB51F1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Universitas Buddhi Dharma</a:t>
            </a:r>
          </a:p>
          <a:p>
            <a:r>
              <a:rPr lang="en-US"/>
              <a:t>Kreatifitas Membangkitkan Inovasi</a:t>
            </a:r>
          </a:p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DD7E9-311D-5D24-723C-A32FD45DB6A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B983B-99FF-DA2D-86EC-9E91DDA93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89819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19D67-8465-41CD-4764-BB3BDDEC5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70BE00-206C-81AE-EF3A-A47FFB74D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09A80-74DB-8731-57C0-A034C3CD5FD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56F1E91-0419-5960-A08F-C9D5C8CFC4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EFA5DB3-F5B7-60C7-8AD3-2BF4D877B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Universitas Buddhi Dharma</a:t>
            </a:r>
          </a:p>
          <a:p>
            <a:r>
              <a:rPr lang="en-US"/>
              <a:t>Kreatifitas Membangkitkan Inovasi</a:t>
            </a:r>
          </a:p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27E75-E815-E864-BAB6-32884BD361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A36AA-23A3-18A1-87F2-164B5C7BD3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43796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862B3-354E-C32B-20D1-54E1C91A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8B0208-192C-7B56-95E3-7810773340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E3FEA5-4793-9389-A495-4A6748334C9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A93B3B7-A590-80AF-E1CC-A4EC022F8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BA4AE96-C534-7DF5-30EB-291578E83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Universitas Buddhi Dharma</a:t>
            </a:r>
          </a:p>
          <a:p>
            <a:r>
              <a:rPr lang="en-US"/>
              <a:t>Kreatifitas Membangkitkan Inovasi</a:t>
            </a:r>
          </a:p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BC954-703E-C21D-D3DB-C45A32C4B3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8899E-0FDE-3154-1627-3F6567531C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48559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-365760" y="3322325"/>
            <a:ext cx="3931920" cy="36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Pertemuan ke: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65760" y="5951226"/>
            <a:ext cx="3931920" cy="3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Fakultas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65760" y="7208526"/>
            <a:ext cx="3931920" cy="3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 Studi</a:t>
            </a:r>
          </a:p>
        </p:txBody>
      </p:sp>
      <p:sp>
        <p:nvSpPr>
          <p:cNvPr id="7" name="AutoShape 7"/>
          <p:cNvSpPr/>
          <p:nvPr/>
        </p:nvSpPr>
        <p:spPr>
          <a:xfrm rot="5373758">
            <a:off x="371366" y="5425170"/>
            <a:ext cx="7486868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285834" y="217370"/>
            <a:ext cx="5129212" cy="1014412"/>
            <a:chOff x="0" y="0"/>
            <a:chExt cx="6838950" cy="1352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38950" cy="1352550"/>
            </a:xfrm>
            <a:custGeom>
              <a:avLst/>
              <a:gdLst/>
              <a:ahLst/>
              <a:cxnLst/>
              <a:rect l="l" t="t" r="r" b="b"/>
              <a:pathLst>
                <a:path w="6838950" h="1352550">
                  <a:moveTo>
                    <a:pt x="0" y="0"/>
                  </a:moveTo>
                  <a:lnTo>
                    <a:pt x="6838950" y="0"/>
                  </a:lnTo>
                  <a:lnTo>
                    <a:pt x="6838950" y="1352550"/>
                  </a:lnTo>
                  <a:lnTo>
                    <a:pt x="0" y="1352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285834" y="1318581"/>
            <a:ext cx="4200526" cy="357188"/>
            <a:chOff x="0" y="0"/>
            <a:chExt cx="5600702" cy="476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00700" cy="476250"/>
            </a:xfrm>
            <a:custGeom>
              <a:avLst/>
              <a:gdLst/>
              <a:ahLst/>
              <a:cxnLst/>
              <a:rect l="l" t="t" r="r" b="b"/>
              <a:pathLst>
                <a:path w="5600700" h="476250">
                  <a:moveTo>
                    <a:pt x="0" y="0"/>
                  </a:moveTo>
                  <a:lnTo>
                    <a:pt x="5600700" y="0"/>
                  </a:lnTo>
                  <a:lnTo>
                    <a:pt x="5600700" y="476250"/>
                  </a:lnTo>
                  <a:lnTo>
                    <a:pt x="0" y="47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72064" y="22884"/>
            <a:ext cx="1804219" cy="1810512"/>
            <a:chOff x="0" y="0"/>
            <a:chExt cx="2405626" cy="24140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05634" cy="2414016"/>
            </a:xfrm>
            <a:custGeom>
              <a:avLst/>
              <a:gdLst/>
              <a:ahLst/>
              <a:cxnLst/>
              <a:rect l="l" t="t" r="r" b="b"/>
              <a:pathLst>
                <a:path w="2405634" h="2414016">
                  <a:moveTo>
                    <a:pt x="0" y="0"/>
                  </a:moveTo>
                  <a:lnTo>
                    <a:pt x="2405634" y="0"/>
                  </a:lnTo>
                  <a:lnTo>
                    <a:pt x="2405634" y="2414016"/>
                  </a:lnTo>
                  <a:lnTo>
                    <a:pt x="0" y="2414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4" r="-174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267200" y="1714499"/>
            <a:ext cx="13411200" cy="2966356"/>
            <a:chOff x="0" y="0"/>
            <a:chExt cx="17881600" cy="39551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881600" cy="3955142"/>
            </a:xfrm>
            <a:custGeom>
              <a:avLst/>
              <a:gdLst/>
              <a:ahLst/>
              <a:cxnLst/>
              <a:rect l="l" t="t" r="r" b="b"/>
              <a:pathLst>
                <a:path w="17881600" h="3955142">
                  <a:moveTo>
                    <a:pt x="0" y="0"/>
                  </a:moveTo>
                  <a:lnTo>
                    <a:pt x="17881600" y="0"/>
                  </a:lnTo>
                  <a:lnTo>
                    <a:pt x="17881600" y="3955142"/>
                  </a:lnTo>
                  <a:lnTo>
                    <a:pt x="0" y="3955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7881600" cy="397419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3283"/>
                </a:lnSpc>
              </a:pPr>
              <a:r>
                <a:rPr lang="en-US" sz="2850" b="1" spc="-137" dirty="0">
                  <a:solidFill>
                    <a:srgbClr val="C00000"/>
                  </a:solidFill>
                  <a:latin typeface="Imprint MT Shadow" panose="04020605060303030202" pitchFamily="82" charset="0"/>
                  <a:ea typeface="Bodoni FLF"/>
                  <a:cs typeface="Bodoni FLF"/>
                  <a:sym typeface="Bodoni FLF"/>
                </a:rPr>
                <a:t>JUDUL TESIS : </a:t>
              </a:r>
            </a:p>
            <a:p>
              <a:pPr algn="l">
                <a:lnSpc>
                  <a:spcPts val="3283"/>
                </a:lnSpc>
              </a:pPr>
              <a:r>
                <a:rPr lang="en-US" sz="2850" b="1" spc="-137" dirty="0">
                  <a:solidFill>
                    <a:srgbClr val="C00000"/>
                  </a:solidFill>
                  <a:latin typeface="Imprint MT Shadow" panose="04020605060303030202" pitchFamily="82" charset="0"/>
                  <a:ea typeface="Bodoni FLF"/>
                  <a:cs typeface="Bodoni FLF"/>
                  <a:sym typeface="Bodoni FLF"/>
                </a:rPr>
                <a:t>PENGARUH </a:t>
              </a:r>
              <a:r>
                <a:rPr lang="en-US" sz="2850" b="1" i="1" spc="-137" dirty="0">
                  <a:solidFill>
                    <a:srgbClr val="C00000"/>
                  </a:solidFill>
                  <a:latin typeface="Imprint MT Shadow" panose="04020605060303030202" pitchFamily="82" charset="0"/>
                  <a:ea typeface="Bodoni FLF"/>
                  <a:cs typeface="Bodoni FLF"/>
                  <a:sym typeface="Bodoni FLF"/>
                </a:rPr>
                <a:t>PERCEIVED PRICE, PERCEIVED QUALITY </a:t>
              </a:r>
              <a:r>
                <a:rPr lang="en-US" sz="2850" b="1" spc="-137" dirty="0">
                  <a:solidFill>
                    <a:srgbClr val="C00000"/>
                  </a:solidFill>
                  <a:latin typeface="Imprint MT Shadow" panose="04020605060303030202" pitchFamily="82" charset="0"/>
                  <a:ea typeface="Bodoni FLF"/>
                  <a:cs typeface="Bodoni FLF"/>
                  <a:sym typeface="Bodoni FLF"/>
                </a:rPr>
                <a:t> DAN </a:t>
              </a:r>
              <a:r>
                <a:rPr lang="en-US" sz="2850" b="1" i="1" spc="-137" dirty="0">
                  <a:solidFill>
                    <a:srgbClr val="C00000"/>
                  </a:solidFill>
                  <a:latin typeface="Imprint MT Shadow" panose="04020605060303030202" pitchFamily="82" charset="0"/>
                  <a:ea typeface="Bodoni FLF"/>
                  <a:cs typeface="Bodoni FLF"/>
                  <a:sym typeface="Bodoni FLF"/>
                </a:rPr>
                <a:t>CUSTOMER EXPERIENCE  </a:t>
              </a:r>
              <a:r>
                <a:rPr lang="en-US" sz="2850" b="1" spc="-137" dirty="0">
                  <a:solidFill>
                    <a:srgbClr val="C00000"/>
                  </a:solidFill>
                  <a:latin typeface="Imprint MT Shadow" panose="04020605060303030202" pitchFamily="82" charset="0"/>
                  <a:ea typeface="Bodoni FLF"/>
                  <a:cs typeface="Bodoni FLF"/>
                  <a:sym typeface="Bodoni FLF"/>
                </a:rPr>
                <a:t>TERHADAP </a:t>
              </a:r>
              <a:r>
                <a:rPr lang="en-US" sz="2850" b="1" i="1" spc="-137" dirty="0">
                  <a:solidFill>
                    <a:srgbClr val="C00000"/>
                  </a:solidFill>
                  <a:latin typeface="Imprint MT Shadow" panose="04020605060303030202" pitchFamily="82" charset="0"/>
                  <a:ea typeface="Bodoni FLF"/>
                  <a:cs typeface="Bodoni FLF"/>
                  <a:sym typeface="Bodoni FLF"/>
                </a:rPr>
                <a:t>REPURCHASE INTENTION </a:t>
              </a:r>
              <a:r>
                <a:rPr lang="en-US" sz="2850" b="1" spc="-137" dirty="0">
                  <a:solidFill>
                    <a:srgbClr val="C00000"/>
                  </a:solidFill>
                  <a:latin typeface="Imprint MT Shadow" panose="04020605060303030202" pitchFamily="82" charset="0"/>
                  <a:ea typeface="Bodoni FLF"/>
                  <a:cs typeface="Bodoni FLF"/>
                  <a:sym typeface="Bodoni FLF"/>
                </a:rPr>
                <a:t> DENGAN </a:t>
              </a:r>
              <a:r>
                <a:rPr lang="en-US" sz="2850" b="1" i="1" spc="-137" dirty="0">
                  <a:solidFill>
                    <a:srgbClr val="C00000"/>
                  </a:solidFill>
                  <a:latin typeface="Imprint MT Shadow" panose="04020605060303030202" pitchFamily="82" charset="0"/>
                  <a:ea typeface="Bodoni FLF"/>
                  <a:cs typeface="Bodoni FLF"/>
                  <a:sym typeface="Bodoni FLF"/>
                </a:rPr>
                <a:t>SWITCHING COST</a:t>
              </a:r>
              <a:r>
                <a:rPr lang="en-US" sz="2850" b="1" spc="-137" dirty="0">
                  <a:solidFill>
                    <a:srgbClr val="C00000"/>
                  </a:solidFill>
                  <a:latin typeface="Imprint MT Shadow" panose="04020605060303030202" pitchFamily="82" charset="0"/>
                  <a:ea typeface="Bodoni FLF"/>
                  <a:cs typeface="Bodoni FLF"/>
                  <a:sym typeface="Bodoni FLF"/>
                </a:rPr>
                <a:t>  SEBAGAI VARIABEL MODERASI (STUDI PADA HOTEL, RESTORAN, DAN KATERING PENGGUNA MINYAK GORENG DI JAKARTA)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358640" y="5382768"/>
            <a:ext cx="13228320" cy="275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 dirty="0">
                <a:solidFill>
                  <a:srgbClr val="FF0000"/>
                </a:solidFill>
                <a:latin typeface="Arial Bold"/>
                <a:ea typeface="Arial Bold"/>
                <a:cs typeface="Arial Bold"/>
                <a:sym typeface="Arial Bold"/>
              </a:rPr>
              <a:t>NAMA MAHASISWA	: Darwin Tantowi</a:t>
            </a:r>
          </a:p>
          <a:p>
            <a:pPr algn="l">
              <a:lnSpc>
                <a:spcPts val="4320"/>
              </a:lnSpc>
            </a:pPr>
            <a:r>
              <a:rPr lang="en-US" sz="3600" b="1" dirty="0">
                <a:solidFill>
                  <a:srgbClr val="FF0000"/>
                </a:solidFill>
                <a:latin typeface="Arial Bold"/>
                <a:ea typeface="Arial Bold"/>
                <a:cs typeface="Arial Bold"/>
                <a:sym typeface="Arial Bold"/>
              </a:rPr>
              <a:t>NIM 				: 20232102001</a:t>
            </a:r>
          </a:p>
          <a:p>
            <a:pPr algn="l">
              <a:lnSpc>
                <a:spcPts val="4320"/>
              </a:lnSpc>
            </a:pPr>
            <a:r>
              <a:rPr lang="en-US" sz="3600" b="1" dirty="0">
                <a:solidFill>
                  <a:srgbClr val="FF0000"/>
                </a:solidFill>
                <a:latin typeface="Arial Bold"/>
                <a:ea typeface="Arial Bold"/>
                <a:cs typeface="Arial Bold"/>
                <a:sym typeface="Arial Bold"/>
              </a:rPr>
              <a:t>Program Studi		: Magister </a:t>
            </a:r>
            <a:r>
              <a:rPr lang="en-US" sz="3600" b="1" dirty="0" err="1">
                <a:solidFill>
                  <a:srgbClr val="FF0000"/>
                </a:solidFill>
                <a:latin typeface="Arial Bold"/>
                <a:ea typeface="Arial Bold"/>
                <a:cs typeface="Arial Bold"/>
                <a:sym typeface="Arial Bold"/>
              </a:rPr>
              <a:t>Manajemen</a:t>
            </a:r>
            <a:endParaRPr lang="en-US" sz="3600" b="1" dirty="0">
              <a:solidFill>
                <a:srgbClr val="FF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4320"/>
              </a:lnSpc>
            </a:pPr>
            <a:r>
              <a:rPr lang="en-US" sz="3600" b="1" dirty="0">
                <a:solidFill>
                  <a:srgbClr val="FF0000"/>
                </a:solidFill>
                <a:latin typeface="Arial Bold"/>
                <a:ea typeface="Arial Bold"/>
                <a:cs typeface="Arial Bold"/>
                <a:sym typeface="Arial Bold"/>
              </a:rPr>
              <a:t>PEMBIMBING 	</a:t>
            </a:r>
            <a:r>
              <a:rPr lang="en-US" sz="3600" b="1" dirty="0">
                <a:solidFill>
                  <a:srgbClr val="FFC000"/>
                </a:solidFill>
                <a:latin typeface="Arial Bold"/>
                <a:ea typeface="Arial Bold"/>
                <a:cs typeface="Arial Bold"/>
                <a:sym typeface="Arial Bold"/>
              </a:rPr>
              <a:t>	: Dr. Yanti </a:t>
            </a:r>
            <a:r>
              <a:rPr lang="en-US" sz="3600" b="1" dirty="0" err="1">
                <a:solidFill>
                  <a:srgbClr val="FFC000"/>
                </a:solidFill>
                <a:latin typeface="Arial Bold"/>
                <a:ea typeface="Arial Bold"/>
                <a:cs typeface="Arial Bold"/>
                <a:sym typeface="Arial Bold"/>
              </a:rPr>
              <a:t>Pusparini</a:t>
            </a:r>
            <a:r>
              <a:rPr lang="en-US" sz="3600" b="1" dirty="0">
                <a:solidFill>
                  <a:srgbClr val="FFC000"/>
                </a:solidFill>
                <a:latin typeface="Arial Bold"/>
                <a:ea typeface="Arial Bold"/>
                <a:cs typeface="Arial Bold"/>
                <a:sym typeface="Arial Bold"/>
              </a:rPr>
              <a:t>, S.T., M.M.</a:t>
            </a:r>
          </a:p>
          <a:p>
            <a:pPr algn="l">
              <a:lnSpc>
                <a:spcPts val="4320"/>
              </a:lnSpc>
            </a:pPr>
            <a:endParaRPr lang="en-US" sz="3600" b="1" dirty="0">
              <a:solidFill>
                <a:srgbClr val="FFC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3840" y="6170295"/>
            <a:ext cx="3322320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FAKULTAS BISNIS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3840" y="7427595"/>
            <a:ext cx="3322320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Magister Manajemen (MM)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97528" y="3288343"/>
            <a:ext cx="3059238" cy="1290801"/>
            <a:chOff x="0" y="0"/>
            <a:chExt cx="4078984" cy="172106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78984" cy="1721068"/>
            </a:xfrm>
            <a:custGeom>
              <a:avLst/>
              <a:gdLst/>
              <a:ahLst/>
              <a:cxnLst/>
              <a:rect l="l" t="t" r="r" b="b"/>
              <a:pathLst>
                <a:path w="4078984" h="1721068">
                  <a:moveTo>
                    <a:pt x="0" y="0"/>
                  </a:moveTo>
                  <a:lnTo>
                    <a:pt x="4078984" y="0"/>
                  </a:lnTo>
                  <a:lnTo>
                    <a:pt x="4078984" y="1721068"/>
                  </a:lnTo>
                  <a:lnTo>
                    <a:pt x="0" y="1721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0"/>
              <a:ext cx="4078984" cy="1721068"/>
              <a:chOff x="0" y="0"/>
              <a:chExt cx="4078984" cy="172106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4078984" cy="1721068"/>
              </a:xfrm>
              <a:custGeom>
                <a:avLst/>
                <a:gdLst/>
                <a:ahLst/>
                <a:cxnLst/>
                <a:rect l="l" t="t" r="r" b="b"/>
                <a:pathLst>
                  <a:path w="4078984" h="1721068">
                    <a:moveTo>
                      <a:pt x="0" y="0"/>
                    </a:moveTo>
                    <a:lnTo>
                      <a:pt x="4078984" y="0"/>
                    </a:lnTo>
                    <a:lnTo>
                      <a:pt x="4078984" y="1721068"/>
                    </a:lnTo>
                    <a:lnTo>
                      <a:pt x="0" y="17210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4078984" cy="175916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2340"/>
                  </a:lnSpc>
                </a:pPr>
                <a:r>
                  <a:rPr lang="en-US" sz="1950" b="1" dirty="0" err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Sidang</a:t>
                </a:r>
                <a:r>
                  <a:rPr lang="en-US" sz="1950" b="1" dirty="0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 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950" b="1" dirty="0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Tesis 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950" b="1" dirty="0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T.A. 2026/2027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950" b="1" dirty="0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Semester </a:t>
                </a:r>
                <a:r>
                  <a:rPr lang="en-US" sz="1950" b="1" dirty="0" err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Ganjil</a:t>
                </a:r>
                <a:endParaRPr lang="en-US" sz="195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E431E-9069-408B-D319-6A6CD7FD8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92D41AF-C1E5-87C4-674C-2B44C823F5E9}"/>
              </a:ext>
            </a:extLst>
          </p:cNvPr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D4D30EB-D2D7-8160-3255-F8C004AF6E93}"/>
                </a:ext>
              </a:extLst>
            </p:cNvPr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A4FFB29-0C42-34DC-2E7F-A7CA44490937}"/>
              </a:ext>
            </a:extLst>
          </p:cNvPr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5AD07E6-6540-DB77-6790-CAB1DE95F8A1}"/>
                </a:ext>
              </a:extLst>
            </p:cNvPr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44444060-4848-E2BB-68AF-44F233F844B0}"/>
              </a:ext>
            </a:extLst>
          </p:cNvPr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73B250D-6D73-554D-5F9B-A3F961467F67}"/>
              </a:ext>
            </a:extLst>
          </p:cNvPr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98F8460-3FAD-8945-762B-3BCEB2366FBA}"/>
                </a:ext>
              </a:extLst>
            </p:cNvPr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23D23CA-F52A-B038-0B00-CB331DAB1BFB}"/>
                </a:ext>
              </a:extLst>
            </p:cNvPr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DBF7DB9-2E6D-C32C-6E46-A10036172248}"/>
              </a:ext>
            </a:extLst>
          </p:cNvPr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12474DA-5169-43BC-744B-28BC54CF5FA8}"/>
                </a:ext>
              </a:extLst>
            </p:cNvPr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BDFEFFC-46AC-2A97-714B-1EB8C4C4A62E}"/>
                </a:ext>
              </a:extLst>
            </p:cNvPr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E881A83-E6FE-8D57-C931-0F2F9BCEA255}"/>
              </a:ext>
            </a:extLst>
          </p:cNvPr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ED394D3-B539-F42A-18AE-0CD2D3E97ECD}"/>
                </a:ext>
              </a:extLst>
            </p:cNvPr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11F9366-8F84-F325-904B-94EE14E2BC58}"/>
                </a:ext>
              </a:extLst>
            </p:cNvPr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CE3B126E-D787-F32A-A5F8-B0439099213A}"/>
              </a:ext>
            </a:extLst>
          </p:cNvPr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6BE404C-A953-8DE9-A860-1811FA57E583}"/>
                </a:ext>
              </a:extLst>
            </p:cNvPr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48C11490-DB9E-7BBC-9745-6CEAB86E76C4}"/>
                </a:ext>
              </a:extLst>
            </p:cNvPr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D944F385-051E-2191-505A-BA9B7F59356E}"/>
              </a:ext>
            </a:extLst>
          </p:cNvPr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1D9F243-3792-3243-6795-27B040DA1261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93CCBBBB-1DB0-7357-6613-E6C67125D611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1861E869-9E49-92EC-7D5E-1ECF9D96EE5A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D0D6B244-FC04-FB1C-70A3-81318042CC0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18EAD524-67F2-A955-1A11-E3676D7C0409}"/>
              </a:ext>
            </a:extLst>
          </p:cNvPr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1E7D4F0-3FBB-BC87-F3BB-4EADC069D264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A2362E35-1C70-3DB8-564E-8DF054202EE6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8C8E99C-E78F-A683-FE00-A7B8E9EA8A56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CE4A8506-6AAB-3CAB-AEE8-8F33B73EF14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97E70B13-92DC-B99F-AA82-83A12F4D17EE}"/>
              </a:ext>
            </a:extLst>
          </p:cNvPr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DA474E6D-EEDA-9EAE-A35C-C65F2C569FD1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3A3DDE53-E7DC-7B54-6F6C-DB3B6F3B4D5D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A73A4C67-AE9E-B950-0D0B-8515D74210D8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CBBE997B-48D3-C7B1-40DA-5F5537628D12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3C63DB78-94BC-DF1B-F385-884596A8B58D}"/>
              </a:ext>
            </a:extLst>
          </p:cNvPr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B89ED840-2565-8F1A-31FB-A7CFFD1421DF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B82839D8-7B19-AB74-814F-702033CF30FD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D68CF674-8A60-56FA-1850-DAEA52D249E7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>
                <a:extLst>
                  <a:ext uri="{FF2B5EF4-FFF2-40B4-BE49-F238E27FC236}">
                    <a16:creationId xmlns:a16="http://schemas.microsoft.com/office/drawing/2014/main" id="{8A6F2555-F2C5-245A-86BA-06BBB950E926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644336AE-B4FD-5937-0F73-B4F259320E8A}"/>
              </a:ext>
            </a:extLst>
          </p:cNvPr>
          <p:cNvSpPr/>
          <p:nvPr/>
        </p:nvSpPr>
        <p:spPr>
          <a:xfrm>
            <a:off x="503580" y="228600"/>
            <a:ext cx="15977391" cy="1094016"/>
          </a:xfrm>
          <a:custGeom>
            <a:avLst/>
            <a:gdLst/>
            <a:ahLst/>
            <a:cxnLst/>
            <a:rect l="l" t="t" r="r" b="b"/>
            <a:pathLst>
              <a:path w="21303188" h="1458688">
                <a:moveTo>
                  <a:pt x="0" y="0"/>
                </a:moveTo>
                <a:lnTo>
                  <a:pt x="21303188" y="0"/>
                </a:lnTo>
                <a:lnTo>
                  <a:pt x="21303188" y="1458688"/>
                </a:lnTo>
                <a:lnTo>
                  <a:pt x="0" y="14586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3E187E17-D072-4572-A83B-9889D5F76762}"/>
              </a:ext>
            </a:extLst>
          </p:cNvPr>
          <p:cNvSpPr txBox="1"/>
          <p:nvPr/>
        </p:nvSpPr>
        <p:spPr>
          <a:xfrm>
            <a:off x="-817121" y="2104742"/>
            <a:ext cx="10418341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00251" lvl="4" indent="-457200">
              <a:lnSpc>
                <a:spcPts val="2700"/>
              </a:lnSpc>
              <a:buFont typeface="+mj-lt"/>
              <a:buAutoNum type="arabicPeriod" startAt="5"/>
            </a:pP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Open Sans"/>
                <a:cs typeface="Open Sans"/>
                <a:sym typeface="Open Sans"/>
              </a:rPr>
              <a:t>Pengujian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Open Sans"/>
                <a:cs typeface="Open Sans"/>
                <a:sym typeface="Open Sans"/>
              </a:rPr>
              <a:t>Hipoteis</a:t>
            </a: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E60E92AC-FD9F-89D6-7DB8-70494E7263EB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3C2A52C5-46C9-1E26-1448-F7D54278558A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C0E6744F-9CE1-5EEC-717E-A88DF4CD6FCC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283"/>
                </a:lnSpc>
              </a:pP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PENGARUH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PERCEIVED PRICE, PERCEIVED QUALITY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DAN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CUSTOMER EXPERIENCE 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TERHADAP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REPURCHASE INTENTION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DENGAN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SWITCHING COST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 SEBAGAI VARIABEL MODERASI (STUDI PADA HOTEL, RESTORAN, DAN KATERING PENGGUNA MINYAK GORENG DI JAKARTA)</a:t>
              </a:r>
            </a:p>
          </p:txBody>
        </p:sp>
      </p:grp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8DB1BE77-74D0-CEB3-8040-A34F1A463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328453"/>
              </p:ext>
            </p:extLst>
          </p:nvPr>
        </p:nvGraphicFramePr>
        <p:xfrm>
          <a:off x="1217067" y="2798710"/>
          <a:ext cx="16204015" cy="551173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50441">
                  <a:extLst>
                    <a:ext uri="{9D8B030D-6E8A-4147-A177-3AD203B41FA5}">
                      <a16:colId xmlns:a16="http://schemas.microsoft.com/office/drawing/2014/main" val="1090685776"/>
                    </a:ext>
                  </a:extLst>
                </a:gridCol>
                <a:gridCol w="5337963">
                  <a:extLst>
                    <a:ext uri="{9D8B030D-6E8A-4147-A177-3AD203B41FA5}">
                      <a16:colId xmlns:a16="http://schemas.microsoft.com/office/drawing/2014/main" val="3923577354"/>
                    </a:ext>
                  </a:extLst>
                </a:gridCol>
                <a:gridCol w="1492084">
                  <a:extLst>
                    <a:ext uri="{9D8B030D-6E8A-4147-A177-3AD203B41FA5}">
                      <a16:colId xmlns:a16="http://schemas.microsoft.com/office/drawing/2014/main" val="4232767975"/>
                    </a:ext>
                  </a:extLst>
                </a:gridCol>
                <a:gridCol w="1367744">
                  <a:extLst>
                    <a:ext uri="{9D8B030D-6E8A-4147-A177-3AD203B41FA5}">
                      <a16:colId xmlns:a16="http://schemas.microsoft.com/office/drawing/2014/main" val="3781347040"/>
                    </a:ext>
                  </a:extLst>
                </a:gridCol>
                <a:gridCol w="1119063">
                  <a:extLst>
                    <a:ext uri="{9D8B030D-6E8A-4147-A177-3AD203B41FA5}">
                      <a16:colId xmlns:a16="http://schemas.microsoft.com/office/drawing/2014/main" val="3724270091"/>
                    </a:ext>
                  </a:extLst>
                </a:gridCol>
                <a:gridCol w="3168360">
                  <a:extLst>
                    <a:ext uri="{9D8B030D-6E8A-4147-A177-3AD203B41FA5}">
                      <a16:colId xmlns:a16="http://schemas.microsoft.com/office/drawing/2014/main" val="2789932557"/>
                    </a:ext>
                  </a:extLst>
                </a:gridCol>
                <a:gridCol w="3168360">
                  <a:extLst>
                    <a:ext uri="{9D8B030D-6E8A-4147-A177-3AD203B41FA5}">
                      <a16:colId xmlns:a16="http://schemas.microsoft.com/office/drawing/2014/main" val="3433461018"/>
                    </a:ext>
                  </a:extLst>
                </a:gridCol>
              </a:tblGrid>
              <a:tr h="436724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 err="1">
                          <a:effectLst/>
                        </a:rPr>
                        <a:t>Pengembangan</a:t>
                      </a:r>
                      <a:r>
                        <a:rPr lang="en-ID" sz="2400" kern="100" dirty="0">
                          <a:effectLst/>
                        </a:rPr>
                        <a:t> </a:t>
                      </a:r>
                      <a:r>
                        <a:rPr lang="en-ID" sz="2400" kern="100" dirty="0" err="1">
                          <a:effectLst/>
                        </a:rPr>
                        <a:t>Hipotesis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i="1" kern="100" dirty="0">
                          <a:effectLst/>
                        </a:rPr>
                        <a:t>Original </a:t>
                      </a:r>
                      <a:endParaRPr lang="en-ID" sz="2000" i="1" kern="1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i="1" kern="100" dirty="0">
                          <a:effectLst/>
                        </a:rPr>
                        <a:t>Sample (O)</a:t>
                      </a:r>
                      <a:endParaRPr lang="en-ID" sz="20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i="1" kern="100" dirty="0">
                          <a:effectLst/>
                        </a:rPr>
                        <a:t>T-statistic</a:t>
                      </a:r>
                      <a:endParaRPr lang="en-ID" sz="20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i="1" kern="100" dirty="0">
                          <a:effectLst/>
                        </a:rPr>
                        <a:t>P-value</a:t>
                      </a:r>
                      <a:endParaRPr lang="en-ID" sz="20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Keterangan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Keputusan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374880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H1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X1_Perceived Price→ </a:t>
                      </a:r>
                      <a:r>
                        <a:rPr lang="en-ID" sz="2400" kern="100" dirty="0" err="1">
                          <a:effectLst/>
                        </a:rPr>
                        <a:t>Y_Repurchase</a:t>
                      </a:r>
                      <a:r>
                        <a:rPr lang="en-ID" sz="2400" kern="100" dirty="0">
                          <a:effectLst/>
                        </a:rPr>
                        <a:t> Intention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0.688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26.310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0.000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 err="1">
                          <a:effectLst/>
                        </a:rPr>
                        <a:t>Signifikan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H1 </a:t>
                      </a:r>
                      <a:r>
                        <a:rPr lang="en-GB" sz="200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Diterima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267041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H2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X2_Perceived Quality → </a:t>
                      </a:r>
                      <a:r>
                        <a:rPr lang="en-ID" sz="2400" kern="100" dirty="0" err="1">
                          <a:effectLst/>
                        </a:rPr>
                        <a:t>Y_Repurchase</a:t>
                      </a:r>
                      <a:r>
                        <a:rPr lang="en-ID" sz="2400" kern="100" dirty="0">
                          <a:effectLst/>
                        </a:rPr>
                        <a:t> Intention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0.136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4.268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0.000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 err="1">
                          <a:effectLst/>
                        </a:rPr>
                        <a:t>Signifikan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H2 </a:t>
                      </a:r>
                      <a:r>
                        <a:rPr lang="en-GB" sz="200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Diterima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49544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H3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X3_Customer Experience → </a:t>
                      </a:r>
                      <a:r>
                        <a:rPr lang="en-ID" sz="2400" kern="100" dirty="0" err="1">
                          <a:effectLst/>
                        </a:rPr>
                        <a:t>Y_Repurchase</a:t>
                      </a:r>
                      <a:r>
                        <a:rPr lang="en-ID" sz="2400" kern="100" dirty="0">
                          <a:effectLst/>
                        </a:rPr>
                        <a:t> Intention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0.088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2.471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0.007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 err="1">
                          <a:effectLst/>
                        </a:rPr>
                        <a:t>Signifikan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H3 </a:t>
                      </a:r>
                      <a:r>
                        <a:rPr lang="en-GB" sz="200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Diterima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694312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H4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 err="1">
                          <a:effectLst/>
                        </a:rPr>
                        <a:t>Z_Switching</a:t>
                      </a:r>
                      <a:r>
                        <a:rPr lang="en-ID" sz="2400" kern="100" dirty="0">
                          <a:effectLst/>
                        </a:rPr>
                        <a:t> Cost → </a:t>
                      </a:r>
                      <a:r>
                        <a:rPr lang="en-ID" sz="2400" kern="100" dirty="0" err="1">
                          <a:effectLst/>
                        </a:rPr>
                        <a:t>Y_Repurchase</a:t>
                      </a:r>
                      <a:r>
                        <a:rPr lang="en-ID" sz="2400" kern="100" dirty="0">
                          <a:effectLst/>
                        </a:rPr>
                        <a:t> Intention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0.170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5.242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0.000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 err="1">
                          <a:effectLst/>
                        </a:rPr>
                        <a:t>Signifikan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H4 </a:t>
                      </a:r>
                      <a:r>
                        <a:rPr lang="en-GB" sz="200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Diterima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98547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H5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X1 x Z → </a:t>
                      </a:r>
                      <a:r>
                        <a:rPr lang="en-ID" sz="2400" kern="100" dirty="0" err="1">
                          <a:effectLst/>
                        </a:rPr>
                        <a:t>Y_Repurchase</a:t>
                      </a:r>
                      <a:r>
                        <a:rPr lang="en-ID" sz="2400" kern="100" dirty="0">
                          <a:effectLst/>
                        </a:rPr>
                        <a:t> Intention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0.038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1.146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0.126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Tidak </a:t>
                      </a:r>
                      <a:r>
                        <a:rPr lang="en-ID" sz="2400" kern="100" dirty="0" err="1">
                          <a:effectLst/>
                        </a:rPr>
                        <a:t>signifikan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H5 </a:t>
                      </a:r>
                      <a:r>
                        <a:rPr lang="en-GB" sz="200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Ditolak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116541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H6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X2 x Z → </a:t>
                      </a:r>
                      <a:r>
                        <a:rPr lang="en-ID" sz="2400" kern="100" dirty="0" err="1">
                          <a:effectLst/>
                        </a:rPr>
                        <a:t>Y_Repurchase</a:t>
                      </a:r>
                      <a:r>
                        <a:rPr lang="en-ID" sz="2400" kern="100" dirty="0">
                          <a:effectLst/>
                        </a:rPr>
                        <a:t> Intention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0.011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0.361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0.359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Tidak </a:t>
                      </a:r>
                      <a:r>
                        <a:rPr lang="en-ID" sz="2400" kern="100" dirty="0" err="1">
                          <a:effectLst/>
                        </a:rPr>
                        <a:t>signifikan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H6 </a:t>
                      </a:r>
                      <a:r>
                        <a:rPr lang="en-GB" sz="200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Ditolak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285436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H7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X3 x Z → </a:t>
                      </a:r>
                      <a:r>
                        <a:rPr lang="en-ID" sz="2400" kern="100" dirty="0" err="1">
                          <a:effectLst/>
                        </a:rPr>
                        <a:t>Y_Repurchase</a:t>
                      </a:r>
                      <a:r>
                        <a:rPr lang="en-ID" sz="2400" kern="100" dirty="0">
                          <a:effectLst/>
                        </a:rPr>
                        <a:t> Intention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-0.045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1.114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0.133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Tidak </a:t>
                      </a:r>
                      <a:r>
                        <a:rPr lang="en-ID" sz="2400" kern="100" dirty="0" err="1">
                          <a:effectLst/>
                        </a:rPr>
                        <a:t>signifikan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H7 </a:t>
                      </a:r>
                      <a:r>
                        <a:rPr lang="en-GB" sz="200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Ditolak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643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227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554CA-FA96-2F74-1C67-1003EDEDC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E3EEB553-5322-E97E-FFCF-B9A903E89B18}"/>
              </a:ext>
            </a:extLst>
          </p:cNvPr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10370FB-0D57-6B34-0663-9C19BD5F78AF}"/>
                </a:ext>
              </a:extLst>
            </p:cNvPr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B914D29-7F12-A057-128B-363FF75277E5}"/>
              </a:ext>
            </a:extLst>
          </p:cNvPr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43783DF-F6B9-2AE8-AA2C-D7CF4AD18B76}"/>
                </a:ext>
              </a:extLst>
            </p:cNvPr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2FEE2345-78FC-3732-ECFF-6F0D514FA630}"/>
              </a:ext>
            </a:extLst>
          </p:cNvPr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9DED0917-150A-5B66-A316-913B0F90881A}"/>
              </a:ext>
            </a:extLst>
          </p:cNvPr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2DBEE44-B888-3AE2-7917-806D697BCBE8}"/>
                </a:ext>
              </a:extLst>
            </p:cNvPr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DA81277-3C57-B66D-E226-4F774950D845}"/>
                </a:ext>
              </a:extLst>
            </p:cNvPr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F70AF4A-987F-AA06-BD7C-7712404D75F5}"/>
              </a:ext>
            </a:extLst>
          </p:cNvPr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43B3428-3525-0949-CB89-3C6E5ED5E583}"/>
                </a:ext>
              </a:extLst>
            </p:cNvPr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7A25564-97F2-C303-F9FC-C2C7F9DA0CCA}"/>
                </a:ext>
              </a:extLst>
            </p:cNvPr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A40A9D2-D173-EB2E-6D7C-84816B857C76}"/>
              </a:ext>
            </a:extLst>
          </p:cNvPr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0DE3F7B-9559-4E40-F012-8229F3D2A1C6}"/>
                </a:ext>
              </a:extLst>
            </p:cNvPr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33AC76F-4D30-BC4A-D9A8-B1133F1F5E5E}"/>
                </a:ext>
              </a:extLst>
            </p:cNvPr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C66482A9-4833-4B5B-B999-E8BAE33DFD8B}"/>
              </a:ext>
            </a:extLst>
          </p:cNvPr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834DEF94-1A83-EC10-18EB-8A2300A69258}"/>
                </a:ext>
              </a:extLst>
            </p:cNvPr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A412E8D7-E32B-8A7B-D19C-53E686151641}"/>
                </a:ext>
              </a:extLst>
            </p:cNvPr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95EBCEEA-6021-513C-1C90-03AFB8047748}"/>
              </a:ext>
            </a:extLst>
          </p:cNvPr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CA8083A-A12F-DC86-983F-6AD372F21CE7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5B8D0AC8-4E40-CA5D-E6C6-DB5DED5A8517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2E3C8B9E-33B0-AA51-A1D4-0896B584133D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6F671EA6-2312-9812-D763-8A7464F7B5E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14B78F35-57AB-6B12-C6C1-A853E31DE438}"/>
              </a:ext>
            </a:extLst>
          </p:cNvPr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CC8F14B9-25E6-BCF4-AB90-98A194A52C72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0FDF1FC8-C944-60C7-ABB3-E74B84892823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F8AE370D-2D79-0126-D3BD-D2CEE7AEF9B3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0942AC15-2A83-8C81-729B-6C9B92752A7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BD1F8D37-B1DF-F94E-A70C-4562BCCD0167}"/>
              </a:ext>
            </a:extLst>
          </p:cNvPr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C56E8C6-93B9-B46D-3480-582C4747F03A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9A0D5C61-624D-769C-8912-66B957BF6405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EFE49273-E531-D6F3-8DB7-B5C9C7397205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67DAD6A8-6E8F-A541-6294-AA13246E1B7B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7240C5F2-5F92-8830-FDE0-53C52102C5A3}"/>
              </a:ext>
            </a:extLst>
          </p:cNvPr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E4D64357-8D53-1FAE-46A3-6D8D3E01002F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9796022F-D7FB-E979-4A88-50DBFA89189C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AE23EBC7-8F01-07CD-B5B7-456E53F252A1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>
                <a:extLst>
                  <a:ext uri="{FF2B5EF4-FFF2-40B4-BE49-F238E27FC236}">
                    <a16:creationId xmlns:a16="http://schemas.microsoft.com/office/drawing/2014/main" id="{DD5114C7-DDC3-B6EA-6A9F-F4B64B98BB03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74D71EC8-EECD-6125-B9F6-CA2F36E4C9AE}"/>
              </a:ext>
            </a:extLst>
          </p:cNvPr>
          <p:cNvSpPr/>
          <p:nvPr/>
        </p:nvSpPr>
        <p:spPr>
          <a:xfrm>
            <a:off x="503580" y="228600"/>
            <a:ext cx="15977391" cy="1094016"/>
          </a:xfrm>
          <a:custGeom>
            <a:avLst/>
            <a:gdLst/>
            <a:ahLst/>
            <a:cxnLst/>
            <a:rect l="l" t="t" r="r" b="b"/>
            <a:pathLst>
              <a:path w="21303188" h="1458688">
                <a:moveTo>
                  <a:pt x="0" y="0"/>
                </a:moveTo>
                <a:lnTo>
                  <a:pt x="21303188" y="0"/>
                </a:lnTo>
                <a:lnTo>
                  <a:pt x="21303188" y="1458688"/>
                </a:lnTo>
                <a:lnTo>
                  <a:pt x="0" y="14586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083DA1A6-846F-5185-10A3-973659D3EC96}"/>
              </a:ext>
            </a:extLst>
          </p:cNvPr>
          <p:cNvSpPr txBox="1"/>
          <p:nvPr/>
        </p:nvSpPr>
        <p:spPr>
          <a:xfrm>
            <a:off x="-817121" y="2104742"/>
            <a:ext cx="10418341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00251" lvl="4" indent="-457200">
              <a:lnSpc>
                <a:spcPts val="2700"/>
              </a:lnSpc>
              <a:buFont typeface="+mj-lt"/>
              <a:buAutoNum type="arabicPeriod" startAt="6"/>
            </a:pP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Open Sans"/>
                <a:cs typeface="Open Sans"/>
                <a:sym typeface="Open Sans"/>
              </a:rPr>
              <a:t>Uji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Open Sans"/>
                <a:cs typeface="Open Sans"/>
                <a:sym typeface="Open Sans"/>
              </a:rPr>
              <a:t>Moderasi</a:t>
            </a: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DAB34149-E51E-16C5-8538-27352C7ACDF9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C6D65135-ADA8-C6AD-15EC-C5F06E7EAA7C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CC5B8DE5-86AF-7A3F-C611-CE2CC6E913E7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283"/>
                </a:lnSpc>
              </a:pP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PENGARUH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PERCEIVED PRICE, PERCEIVED QUALITY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DAN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CUSTOMER EXPERIENCE 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TERHADAP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REPURCHASE INTENTION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DENGAN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SWITCHING COST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 SEBAGAI VARIABEL MODERASI (STUDI PADA HOTEL, RESTORAN, DAN KATERING PENGGUNA MINYAK GORENG DI JAKARTA)</a:t>
              </a: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F847C0-0B66-3F02-4AD4-E363A8996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002471"/>
              </p:ext>
            </p:extLst>
          </p:nvPr>
        </p:nvGraphicFramePr>
        <p:xfrm>
          <a:off x="1217067" y="2798710"/>
          <a:ext cx="13344187" cy="218925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50441">
                  <a:extLst>
                    <a:ext uri="{9D8B030D-6E8A-4147-A177-3AD203B41FA5}">
                      <a16:colId xmlns:a16="http://schemas.microsoft.com/office/drawing/2014/main" val="1090685776"/>
                    </a:ext>
                  </a:extLst>
                </a:gridCol>
                <a:gridCol w="5337963">
                  <a:extLst>
                    <a:ext uri="{9D8B030D-6E8A-4147-A177-3AD203B41FA5}">
                      <a16:colId xmlns:a16="http://schemas.microsoft.com/office/drawing/2014/main" val="3923577354"/>
                    </a:ext>
                  </a:extLst>
                </a:gridCol>
                <a:gridCol w="1119063">
                  <a:extLst>
                    <a:ext uri="{9D8B030D-6E8A-4147-A177-3AD203B41FA5}">
                      <a16:colId xmlns:a16="http://schemas.microsoft.com/office/drawing/2014/main" val="3724270091"/>
                    </a:ext>
                  </a:extLst>
                </a:gridCol>
                <a:gridCol w="3168360">
                  <a:extLst>
                    <a:ext uri="{9D8B030D-6E8A-4147-A177-3AD203B41FA5}">
                      <a16:colId xmlns:a16="http://schemas.microsoft.com/office/drawing/2014/main" val="2789932557"/>
                    </a:ext>
                  </a:extLst>
                </a:gridCol>
                <a:gridCol w="3168360">
                  <a:extLst>
                    <a:ext uri="{9D8B030D-6E8A-4147-A177-3AD203B41FA5}">
                      <a16:colId xmlns:a16="http://schemas.microsoft.com/office/drawing/2014/main" val="3433461018"/>
                    </a:ext>
                  </a:extLst>
                </a:gridCol>
              </a:tblGrid>
              <a:tr h="436724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 err="1">
                          <a:effectLst/>
                        </a:rPr>
                        <a:t>Pengembangan</a:t>
                      </a:r>
                      <a:r>
                        <a:rPr lang="en-ID" sz="2400" kern="100" dirty="0">
                          <a:effectLst/>
                        </a:rPr>
                        <a:t> </a:t>
                      </a:r>
                      <a:r>
                        <a:rPr lang="en-ID" sz="2400" kern="100" dirty="0" err="1">
                          <a:effectLst/>
                        </a:rPr>
                        <a:t>Hipotesis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i="1" kern="100" dirty="0">
                          <a:effectLst/>
                        </a:rPr>
                        <a:t>P-value</a:t>
                      </a:r>
                      <a:endParaRPr lang="en-ID" sz="20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Keterangan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Kesimpulan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374880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H5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X1 x Z → </a:t>
                      </a:r>
                      <a:r>
                        <a:rPr lang="en-ID" sz="2400" kern="100" dirty="0" err="1">
                          <a:effectLst/>
                        </a:rPr>
                        <a:t>Y_Repurchase</a:t>
                      </a:r>
                      <a:r>
                        <a:rPr lang="en-ID" sz="2400" kern="100" dirty="0">
                          <a:effectLst/>
                        </a:rPr>
                        <a:t> Intention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0.126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i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ID" sz="2400" i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-Value &gt; 0,05</a:t>
                      </a:r>
                      <a:endParaRPr lang="en-ID" sz="20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i="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Moderasi</a:t>
                      </a:r>
                      <a:r>
                        <a:rPr lang="en-GB" sz="2000" i="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i="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GB" sz="2000" i="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i="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berpengaruh</a:t>
                      </a:r>
                      <a:endParaRPr lang="en-ID" sz="2000" i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116541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H6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X2 x Z → </a:t>
                      </a:r>
                      <a:r>
                        <a:rPr lang="en-ID" sz="2400" kern="100" dirty="0" err="1">
                          <a:effectLst/>
                        </a:rPr>
                        <a:t>Y_Repurchase</a:t>
                      </a:r>
                      <a:r>
                        <a:rPr lang="en-ID" sz="2400" kern="100" dirty="0">
                          <a:effectLst/>
                        </a:rPr>
                        <a:t> Intention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0.359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i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ID" sz="2400" i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-Value &gt; 0,05</a:t>
                      </a: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i="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Moderasi</a:t>
                      </a:r>
                      <a:r>
                        <a:rPr lang="en-GB" sz="2000" i="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i="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GB" sz="2000" i="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i="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berpengaruh</a:t>
                      </a:r>
                      <a:endParaRPr lang="en-ID" sz="2000" i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285436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H7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X3 x Z → </a:t>
                      </a:r>
                      <a:r>
                        <a:rPr lang="en-ID" sz="2400" kern="100" dirty="0" err="1">
                          <a:effectLst/>
                        </a:rPr>
                        <a:t>Y_Repurchase</a:t>
                      </a:r>
                      <a:r>
                        <a:rPr lang="en-ID" sz="2400" kern="100" dirty="0">
                          <a:effectLst/>
                        </a:rPr>
                        <a:t> Intention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0.133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i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ID" sz="2400" i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-Value &gt; 0,05</a:t>
                      </a:r>
                      <a:endParaRPr lang="en-ID" sz="20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i="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Moderasi</a:t>
                      </a:r>
                      <a:r>
                        <a:rPr lang="en-GB" sz="2000" i="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i="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GB" sz="2000" i="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i="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berpengaruh</a:t>
                      </a:r>
                      <a:endParaRPr lang="en-ID" sz="2000" i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643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486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B3F10-0ACA-0FCB-C966-E773F0110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0DD0916-E398-EE93-69A2-4C71F66BA6C8}"/>
              </a:ext>
            </a:extLst>
          </p:cNvPr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B0094CA-88ED-034C-C3A8-CB7CD39D4715}"/>
                </a:ext>
              </a:extLst>
            </p:cNvPr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1F36B1C-AA84-6176-3F18-3723535B947D}"/>
              </a:ext>
            </a:extLst>
          </p:cNvPr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7D06C15-21AF-973C-71B5-E8E0C3707730}"/>
                </a:ext>
              </a:extLst>
            </p:cNvPr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F80D8BCA-9F63-720D-579F-2043684DBD49}"/>
              </a:ext>
            </a:extLst>
          </p:cNvPr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212AB65-1D24-7840-F29B-7344638C4CF7}"/>
              </a:ext>
            </a:extLst>
          </p:cNvPr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3650FF2-E33A-72B2-018C-E5EA690EB0AA}"/>
                </a:ext>
              </a:extLst>
            </p:cNvPr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64DCDDE-E8D3-A3A6-8E7A-A7637B6084A3}"/>
                </a:ext>
              </a:extLst>
            </p:cNvPr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B4480C4-FE60-739A-F57A-0E8DED05A4CD}"/>
              </a:ext>
            </a:extLst>
          </p:cNvPr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DFC8E85-D623-DC61-49A3-385810DF83CF}"/>
                </a:ext>
              </a:extLst>
            </p:cNvPr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F94DDF8-7F4B-476C-591A-23DB9752B3C7}"/>
                </a:ext>
              </a:extLst>
            </p:cNvPr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66114E0F-DFFC-8683-4F99-49D38990D528}"/>
              </a:ext>
            </a:extLst>
          </p:cNvPr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419F92B6-C4F0-13F4-D5C9-F47A0CA6FF25}"/>
                </a:ext>
              </a:extLst>
            </p:cNvPr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7287305-B47E-E12D-D3AB-ABBE64AC92C2}"/>
                </a:ext>
              </a:extLst>
            </p:cNvPr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DA7EAE70-0C4B-CA60-B7B0-1D1AC232A02E}"/>
              </a:ext>
            </a:extLst>
          </p:cNvPr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D0B7030-5E81-A6FF-2DC1-863DBD2EEDD3}"/>
                </a:ext>
              </a:extLst>
            </p:cNvPr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0EF20840-F040-EED6-C5E1-E588FBDC67CD}"/>
                </a:ext>
              </a:extLst>
            </p:cNvPr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47AD4916-26B6-3D7E-A965-A353E21F7CE5}"/>
              </a:ext>
            </a:extLst>
          </p:cNvPr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3C54F1BA-59FA-3275-6323-2812DCE858F1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8A8C0090-C31E-ACD4-2E75-3E167FDB9ACD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6812C361-B12B-6B4F-B325-DB06ACD54C7D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D2177305-290A-3EF8-6261-9128986C335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85BB14ED-5BF8-3D83-1BF3-C5CBC6B4C2E6}"/>
              </a:ext>
            </a:extLst>
          </p:cNvPr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A7E2C487-34C4-D6F1-0A3C-53CD89E9B5AD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966AA97A-A699-F1A3-08A1-19B962BE0261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DF6CA268-3461-5AC8-6B7E-38A3ADC29038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97EE0FF5-EFE1-328A-BA82-D1AE00512A9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08E21DE1-EF44-1870-BFC5-7D9C88C4A84B}"/>
              </a:ext>
            </a:extLst>
          </p:cNvPr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73A7AD33-22F8-CCF7-5BCB-308D4D6624CE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196FBA48-0A1D-D9B4-5505-CE79FF7A4E6E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0D6079DB-4A09-9680-E2B6-E30C49F5CCA2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9D9D9CC-A8E1-D9FA-3F4E-50A6E9AE9C1D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5BC10027-6C96-C390-96CC-D69F1941E3EB}"/>
              </a:ext>
            </a:extLst>
          </p:cNvPr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FF15DF70-D12C-34B1-FDA7-F0D20EE36C9B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F7E8172F-A46A-3746-B494-6FF698B5B6FC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91E22B77-2CEF-2DEF-7A95-A0761B0C1239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>
                <a:extLst>
                  <a:ext uri="{FF2B5EF4-FFF2-40B4-BE49-F238E27FC236}">
                    <a16:creationId xmlns:a16="http://schemas.microsoft.com/office/drawing/2014/main" id="{FBD1F9F0-41E0-ED19-3C04-F28EF057CD36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924E5CFF-4992-F40D-089F-8145EDE7574F}"/>
              </a:ext>
            </a:extLst>
          </p:cNvPr>
          <p:cNvSpPr/>
          <p:nvPr/>
        </p:nvSpPr>
        <p:spPr>
          <a:xfrm>
            <a:off x="503580" y="228600"/>
            <a:ext cx="15977391" cy="1094016"/>
          </a:xfrm>
          <a:custGeom>
            <a:avLst/>
            <a:gdLst/>
            <a:ahLst/>
            <a:cxnLst/>
            <a:rect l="l" t="t" r="r" b="b"/>
            <a:pathLst>
              <a:path w="21303188" h="1458688">
                <a:moveTo>
                  <a:pt x="0" y="0"/>
                </a:moveTo>
                <a:lnTo>
                  <a:pt x="21303188" y="0"/>
                </a:lnTo>
                <a:lnTo>
                  <a:pt x="21303188" y="1458688"/>
                </a:lnTo>
                <a:lnTo>
                  <a:pt x="0" y="14586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7B964C1A-E467-AF79-39A9-39FB889063F5}"/>
              </a:ext>
            </a:extLst>
          </p:cNvPr>
          <p:cNvSpPr txBox="1"/>
          <p:nvPr/>
        </p:nvSpPr>
        <p:spPr>
          <a:xfrm>
            <a:off x="-838200" y="1821451"/>
            <a:ext cx="1041834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00251" lvl="5">
              <a:lnSpc>
                <a:spcPts val="2700"/>
              </a:lnSpc>
            </a:pPr>
            <a:r>
              <a:rPr lang="en-US" sz="2400" b="1" dirty="0">
                <a:solidFill>
                  <a:srgbClr val="000000"/>
                </a:solidFill>
                <a:latin typeface="Abadi" panose="020B0604020104020204" pitchFamily="34" charset="0"/>
                <a:ea typeface="Open Sans"/>
                <a:cs typeface="Open Sans"/>
                <a:sym typeface="Open Sans"/>
              </a:rPr>
              <a:t>KESIMPULAN</a:t>
            </a: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115D0CEC-EFD4-5DD1-FF3E-5BAB0397A5E6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B6CA4834-BE9E-0B83-F9BA-2F94E4561D23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D9C939B6-8CF9-84B5-B406-8CEA52657805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283"/>
                </a:lnSpc>
              </a:pP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PENGARUH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PERCEIVED PRICE, PERCEIVED QUALITY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DAN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CUSTOMER EXPERIENCE 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TERHADAP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REPURCHASE INTENTION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DENGAN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SWITCHING COST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 SEBAGAI VARIABEL MODERASI (STUDI PADA HOTEL, RESTORAN, DAN KATERING PENGGUNA MINYAK GORENG DI JAKARTA)</a:t>
              </a:r>
            </a:p>
          </p:txBody>
        </p:sp>
      </p:grp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AC1B680-37F9-3199-4D1D-DB2B41EE8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432583"/>
              </p:ext>
            </p:extLst>
          </p:nvPr>
        </p:nvGraphicFramePr>
        <p:xfrm>
          <a:off x="1431813" y="2521443"/>
          <a:ext cx="13260933" cy="482064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97078">
                  <a:extLst>
                    <a:ext uri="{9D8B030D-6E8A-4147-A177-3AD203B41FA5}">
                      <a16:colId xmlns:a16="http://schemas.microsoft.com/office/drawing/2014/main" val="1090685776"/>
                    </a:ext>
                  </a:extLst>
                </a:gridCol>
                <a:gridCol w="5790237">
                  <a:extLst>
                    <a:ext uri="{9D8B030D-6E8A-4147-A177-3AD203B41FA5}">
                      <a16:colId xmlns:a16="http://schemas.microsoft.com/office/drawing/2014/main" val="3923577354"/>
                    </a:ext>
                  </a:extLst>
                </a:gridCol>
                <a:gridCol w="3436809">
                  <a:extLst>
                    <a:ext uri="{9D8B030D-6E8A-4147-A177-3AD203B41FA5}">
                      <a16:colId xmlns:a16="http://schemas.microsoft.com/office/drawing/2014/main" val="3433461018"/>
                    </a:ext>
                  </a:extLst>
                </a:gridCol>
                <a:gridCol w="3436809">
                  <a:extLst>
                    <a:ext uri="{9D8B030D-6E8A-4147-A177-3AD203B41FA5}">
                      <a16:colId xmlns:a16="http://schemas.microsoft.com/office/drawing/2014/main" val="142176468"/>
                    </a:ext>
                  </a:extLst>
                </a:gridCol>
              </a:tblGrid>
              <a:tr h="436724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 err="1">
                          <a:effectLst/>
                        </a:rPr>
                        <a:t>Pengembangan</a:t>
                      </a:r>
                      <a:r>
                        <a:rPr lang="en-ID" sz="2400" kern="100" dirty="0">
                          <a:effectLst/>
                        </a:rPr>
                        <a:t> </a:t>
                      </a:r>
                      <a:r>
                        <a:rPr lang="en-ID" sz="2400" kern="100" dirty="0" err="1">
                          <a:effectLst/>
                        </a:rPr>
                        <a:t>Hipotesis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Keputusan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374880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H1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X1_Perceived Price→ </a:t>
                      </a:r>
                      <a:r>
                        <a:rPr lang="en-ID" sz="2400" kern="100" dirty="0" err="1">
                          <a:effectLst/>
                        </a:rPr>
                        <a:t>Y_Repurchase</a:t>
                      </a:r>
                      <a:r>
                        <a:rPr lang="en-ID" sz="2400" kern="100" dirty="0">
                          <a:effectLst/>
                        </a:rPr>
                        <a:t> Intention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H1 </a:t>
                      </a:r>
                      <a:r>
                        <a:rPr lang="en-GB" sz="200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Diterima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267041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H2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X2_Perceived Quality → </a:t>
                      </a:r>
                      <a:r>
                        <a:rPr lang="en-ID" sz="2400" kern="100" dirty="0" err="1">
                          <a:effectLst/>
                        </a:rPr>
                        <a:t>Y_Repurchase</a:t>
                      </a:r>
                      <a:r>
                        <a:rPr lang="en-ID" sz="2400" kern="100" dirty="0">
                          <a:effectLst/>
                        </a:rPr>
                        <a:t> Intention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H2 </a:t>
                      </a:r>
                      <a:r>
                        <a:rPr lang="en-GB" sz="200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Diterima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149544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H3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X3_Customer Experience → </a:t>
                      </a:r>
                      <a:r>
                        <a:rPr lang="en-ID" sz="2400" kern="100" dirty="0" err="1">
                          <a:effectLst/>
                        </a:rPr>
                        <a:t>Y_Repurchase</a:t>
                      </a:r>
                      <a:r>
                        <a:rPr lang="en-ID" sz="2400" kern="100" dirty="0">
                          <a:effectLst/>
                        </a:rPr>
                        <a:t> Intention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H3 </a:t>
                      </a:r>
                      <a:r>
                        <a:rPr lang="en-GB" sz="200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Diterima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694312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H4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 err="1">
                          <a:effectLst/>
                        </a:rPr>
                        <a:t>Z_Switching</a:t>
                      </a:r>
                      <a:r>
                        <a:rPr lang="en-ID" sz="2400" kern="100" dirty="0">
                          <a:effectLst/>
                        </a:rPr>
                        <a:t> Cost → </a:t>
                      </a:r>
                      <a:r>
                        <a:rPr lang="en-ID" sz="2400" kern="100" dirty="0" err="1">
                          <a:effectLst/>
                        </a:rPr>
                        <a:t>Y_Repurchase</a:t>
                      </a:r>
                      <a:r>
                        <a:rPr lang="en-ID" sz="2400" kern="100" dirty="0">
                          <a:effectLst/>
                        </a:rPr>
                        <a:t> Intention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H4 </a:t>
                      </a:r>
                      <a:r>
                        <a:rPr lang="en-GB" sz="200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Diterima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5598547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H5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X1 x Z → </a:t>
                      </a:r>
                      <a:r>
                        <a:rPr lang="en-ID" sz="2400" kern="100" dirty="0" err="1">
                          <a:effectLst/>
                        </a:rPr>
                        <a:t>Y_Repurchase</a:t>
                      </a:r>
                      <a:r>
                        <a:rPr lang="en-ID" sz="2400" kern="100" dirty="0">
                          <a:effectLst/>
                        </a:rPr>
                        <a:t> Intention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H5 </a:t>
                      </a:r>
                      <a:r>
                        <a:rPr lang="en-GB" sz="200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Ditolak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i="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Moderasi</a:t>
                      </a:r>
                      <a:r>
                        <a:rPr lang="en-GB" sz="2000" i="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i="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GB" sz="2000" i="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i="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berpengaruh</a:t>
                      </a:r>
                      <a:endParaRPr lang="en-ID" sz="2000" i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116541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H6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X2 x Z → </a:t>
                      </a:r>
                      <a:r>
                        <a:rPr lang="en-ID" sz="2400" kern="100" dirty="0" err="1">
                          <a:effectLst/>
                        </a:rPr>
                        <a:t>Y_Repurchase</a:t>
                      </a:r>
                      <a:r>
                        <a:rPr lang="en-ID" sz="2400" kern="100" dirty="0">
                          <a:effectLst/>
                        </a:rPr>
                        <a:t> Intention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H6 </a:t>
                      </a:r>
                      <a:r>
                        <a:rPr lang="en-GB" sz="200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Ditolak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i="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Moderasi</a:t>
                      </a:r>
                      <a:r>
                        <a:rPr lang="en-GB" sz="2000" i="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i="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GB" sz="2000" i="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i="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berpengaruh</a:t>
                      </a:r>
                      <a:endParaRPr lang="en-ID" sz="2000" i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285436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H7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X3 x Z → </a:t>
                      </a:r>
                      <a:r>
                        <a:rPr lang="en-ID" sz="2400" kern="100" dirty="0" err="1">
                          <a:effectLst/>
                        </a:rPr>
                        <a:t>Y_Repurchase</a:t>
                      </a:r>
                      <a:r>
                        <a:rPr lang="en-ID" sz="2400" kern="100" dirty="0">
                          <a:effectLst/>
                        </a:rPr>
                        <a:t> Intention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H7 </a:t>
                      </a:r>
                      <a:r>
                        <a:rPr lang="en-GB" sz="200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Ditolak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i="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Moderasi</a:t>
                      </a:r>
                      <a:r>
                        <a:rPr lang="en-GB" sz="2000" i="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i="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GB" sz="2000" i="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i="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berpengaruH</a:t>
                      </a:r>
                      <a:endParaRPr lang="en-ID" sz="2000" i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643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458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053840" y="4390490"/>
            <a:ext cx="10180320" cy="1353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Terima Kasih</a:t>
            </a:r>
          </a:p>
        </p:txBody>
      </p:sp>
      <p:sp>
        <p:nvSpPr>
          <p:cNvPr id="5" name="AutoShape 5"/>
          <p:cNvSpPr/>
          <p:nvPr/>
        </p:nvSpPr>
        <p:spPr>
          <a:xfrm rot="19535">
            <a:off x="3906035" y="5663616"/>
            <a:ext cx="10475937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024580" y="217370"/>
            <a:ext cx="5129212" cy="1014412"/>
            <a:chOff x="0" y="0"/>
            <a:chExt cx="6838950" cy="13525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38950" cy="1352550"/>
            </a:xfrm>
            <a:custGeom>
              <a:avLst/>
              <a:gdLst/>
              <a:ahLst/>
              <a:cxnLst/>
              <a:rect l="l" t="t" r="r" b="b"/>
              <a:pathLst>
                <a:path w="6838950" h="1352550">
                  <a:moveTo>
                    <a:pt x="0" y="0"/>
                  </a:moveTo>
                  <a:lnTo>
                    <a:pt x="6838950" y="0"/>
                  </a:lnTo>
                  <a:lnTo>
                    <a:pt x="6838950" y="1352550"/>
                  </a:lnTo>
                  <a:lnTo>
                    <a:pt x="0" y="1352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024578" y="1318581"/>
            <a:ext cx="4200526" cy="357188"/>
            <a:chOff x="0" y="0"/>
            <a:chExt cx="5600702" cy="476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00700" cy="476250"/>
            </a:xfrm>
            <a:custGeom>
              <a:avLst/>
              <a:gdLst/>
              <a:ahLst/>
              <a:cxnLst/>
              <a:rect l="l" t="t" r="r" b="b"/>
              <a:pathLst>
                <a:path w="5600700" h="476250">
                  <a:moveTo>
                    <a:pt x="0" y="0"/>
                  </a:moveTo>
                  <a:lnTo>
                    <a:pt x="5600700" y="0"/>
                  </a:lnTo>
                  <a:lnTo>
                    <a:pt x="5600700" y="476250"/>
                  </a:lnTo>
                  <a:lnTo>
                    <a:pt x="0" y="47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17713" y="56209"/>
            <a:ext cx="1746446" cy="1663098"/>
            <a:chOff x="0" y="0"/>
            <a:chExt cx="2328594" cy="22174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116036" y="5796348"/>
            <a:ext cx="4055926" cy="1190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Darwin Tantowi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58074" y="962146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8128536" y="1787752"/>
            <a:ext cx="8979852" cy="6285894"/>
            <a:chOff x="0" y="0"/>
            <a:chExt cx="11973136" cy="838119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973179" cy="8381238"/>
            </a:xfrm>
            <a:custGeom>
              <a:avLst/>
              <a:gdLst/>
              <a:ahLst/>
              <a:cxnLst/>
              <a:rect l="l" t="t" r="r" b="b"/>
              <a:pathLst>
                <a:path w="11973179" h="8381238">
                  <a:moveTo>
                    <a:pt x="0" y="0"/>
                  </a:moveTo>
                  <a:lnTo>
                    <a:pt x="11973179" y="0"/>
                  </a:lnTo>
                  <a:lnTo>
                    <a:pt x="11973179" y="8381238"/>
                  </a:lnTo>
                  <a:lnTo>
                    <a:pt x="0" y="8381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31" b="-3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595020" y="2272212"/>
            <a:ext cx="6948780" cy="5312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000" b="1" dirty="0">
                <a:solidFill>
                  <a:srgbClr val="000000"/>
                </a:solidFill>
                <a:latin typeface="Abadi" panose="020B0604020104020204" pitchFamily="34" charset="0"/>
                <a:ea typeface="Arial Bold"/>
                <a:cs typeface="Arial Bold"/>
                <a:sym typeface="Arial Bold"/>
              </a:rPr>
              <a:t>LATAR BELAKANG</a:t>
            </a:r>
          </a:p>
          <a:p>
            <a:pPr algn="l">
              <a:lnSpc>
                <a:spcPts val="3240"/>
              </a:lnSpc>
            </a:pPr>
            <a:endParaRPr lang="en-US" sz="2000" b="1" dirty="0">
              <a:solidFill>
                <a:srgbClr val="000000"/>
              </a:solidFill>
              <a:latin typeface="Abadi" panose="020B0604020104020204" pitchFamily="34" charset="0"/>
              <a:ea typeface="Arial Bold"/>
              <a:cs typeface="Arial Bold"/>
              <a:sym typeface="Arial Bold"/>
            </a:endParaRPr>
          </a:p>
          <a:p>
            <a:pPr marL="542925" lvl="1" indent="-271462" algn="just">
              <a:lnSpc>
                <a:spcPts val="3240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Minyak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goreng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kebutuhan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pokok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rumah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tangga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dan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industri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kuliner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Indonesia,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sensitif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terhadap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harga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&amp;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kualitas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.</a:t>
            </a:r>
          </a:p>
          <a:p>
            <a:pPr marL="542925" lvl="1" indent="-271462" algn="just">
              <a:lnSpc>
                <a:spcPts val="3240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Arial"/>
              <a:cs typeface="Arial"/>
              <a:sym typeface="Arial"/>
            </a:endParaRPr>
          </a:p>
          <a:p>
            <a:pPr marL="542925" lvl="1" indent="-271462" algn="just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Adanya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produk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Minyakita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dengan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harga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kompetitif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mengancam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loyalitas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konsumen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merek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premium.</a:t>
            </a:r>
          </a:p>
          <a:p>
            <a:pPr marL="542925" lvl="1" indent="-271462" algn="just">
              <a:lnSpc>
                <a:spcPts val="3240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Arial"/>
              <a:cs typeface="Arial"/>
              <a:sym typeface="Arial"/>
            </a:endParaRPr>
          </a:p>
          <a:p>
            <a:pPr marL="542925" lvl="1" indent="-271462" algn="just">
              <a:lnSpc>
                <a:spcPts val="32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Switching cost yang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dapat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mempengaruhi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minat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pembelian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ulang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customer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terhadap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existing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produk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atau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brand</a:t>
            </a:r>
          </a:p>
        </p:txBody>
      </p:sp>
      <p:grpSp>
        <p:nvGrpSpPr>
          <p:cNvPr id="45" name="Group 42">
            <a:extLst>
              <a:ext uri="{FF2B5EF4-FFF2-40B4-BE49-F238E27FC236}">
                <a16:creationId xmlns:a16="http://schemas.microsoft.com/office/drawing/2014/main" id="{D56F8589-D88F-6A35-3E17-97CCB7805333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B2FADE36-7A58-3E31-5BDA-DB4268A4C243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7" name="TextBox 44">
              <a:extLst>
                <a:ext uri="{FF2B5EF4-FFF2-40B4-BE49-F238E27FC236}">
                  <a16:creationId xmlns:a16="http://schemas.microsoft.com/office/drawing/2014/main" id="{1E7D886E-18D4-765B-155C-3E296F0681C4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283"/>
                </a:lnSpc>
              </a:pP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PENGARUH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PERCEIVED PRICE, PERCEIVED QUALITY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DAN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CUSTOMER EXPERIENCE 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TERHADAP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REPURCHASE INTENTION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DENGAN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SWITCHING COST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 SEBAGAI VARIABEL MODERASI (STUDI PADA HOTEL, RESTORAN, DAN KATERING PENGGUNA MINYAK GORENG DI JAKARTA)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0" name="Freeform 40"/>
          <p:cNvSpPr/>
          <p:nvPr/>
        </p:nvSpPr>
        <p:spPr>
          <a:xfrm>
            <a:off x="502444" y="228600"/>
            <a:ext cx="15144750" cy="1092994"/>
          </a:xfrm>
          <a:custGeom>
            <a:avLst/>
            <a:gdLst/>
            <a:ahLst/>
            <a:cxnLst/>
            <a:rect l="l" t="t" r="r" b="b"/>
            <a:pathLst>
              <a:path w="20193000" h="1457326">
                <a:moveTo>
                  <a:pt x="0" y="0"/>
                </a:moveTo>
                <a:lnTo>
                  <a:pt x="20193000" y="0"/>
                </a:lnTo>
                <a:lnTo>
                  <a:pt x="20193000" y="1457326"/>
                </a:lnTo>
                <a:lnTo>
                  <a:pt x="0" y="145732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2" name="Freeform 42"/>
          <p:cNvSpPr/>
          <p:nvPr/>
        </p:nvSpPr>
        <p:spPr>
          <a:xfrm>
            <a:off x="10189770" y="3009900"/>
            <a:ext cx="7145353" cy="4876800"/>
          </a:xfrm>
          <a:custGeom>
            <a:avLst/>
            <a:gdLst/>
            <a:ahLst/>
            <a:cxnLst/>
            <a:rect l="l" t="t" r="r" b="b"/>
            <a:pathLst>
              <a:path w="9659953" h="5502173">
                <a:moveTo>
                  <a:pt x="0" y="0"/>
                </a:moveTo>
                <a:lnTo>
                  <a:pt x="9659953" y="0"/>
                </a:lnTo>
                <a:lnTo>
                  <a:pt x="9659953" y="5502174"/>
                </a:lnTo>
                <a:lnTo>
                  <a:pt x="0" y="5502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285" r="-4204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3" name="TextBox 43"/>
          <p:cNvSpPr txBox="1"/>
          <p:nvPr/>
        </p:nvSpPr>
        <p:spPr>
          <a:xfrm>
            <a:off x="618808" y="2110154"/>
            <a:ext cx="8677592" cy="6335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TUJUAN PENELITIAN  </a:t>
            </a:r>
            <a:r>
              <a:rPr lang="en-US" sz="15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just">
              <a:lnSpc>
                <a:spcPts val="2592"/>
              </a:lnSpc>
            </a:pPr>
            <a:endParaRPr lang="en-US" sz="15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7194" lvl="1" indent="-203597" algn="just">
              <a:lnSpc>
                <a:spcPts val="2592"/>
              </a:lnSpc>
              <a:buAutoNum type="arabicPeriod"/>
            </a:pP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menguji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apakah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Arial Italics"/>
                <a:cs typeface="Arial Italics"/>
                <a:sym typeface="Arial Italics"/>
              </a:rPr>
              <a:t>Perceived Price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dapat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berpengaruh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positif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terhadap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Arial Italics"/>
                <a:cs typeface="Arial Italics"/>
                <a:sym typeface="Arial Italics"/>
              </a:rPr>
              <a:t>Repurchase Intention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.</a:t>
            </a:r>
          </a:p>
          <a:p>
            <a:pPr marL="407194" lvl="1" indent="-203597" algn="just">
              <a:lnSpc>
                <a:spcPts val="2592"/>
              </a:lnSpc>
              <a:buAutoNum type="arabicPeriod"/>
            </a:pP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menguji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apakah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Arial Italics"/>
                <a:cs typeface="Arial Italics"/>
                <a:sym typeface="Arial Italics"/>
              </a:rPr>
              <a:t>Perceived Quality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dapat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berpengaruh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positif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terhadap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Arial Italics"/>
                <a:cs typeface="Arial Italics"/>
                <a:sym typeface="Arial Italics"/>
              </a:rPr>
              <a:t>Repurchase Intention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.</a:t>
            </a:r>
          </a:p>
          <a:p>
            <a:pPr marL="407194" lvl="1" indent="-203597" algn="just">
              <a:lnSpc>
                <a:spcPts val="2592"/>
              </a:lnSpc>
              <a:buAutoNum type="arabicPeriod"/>
            </a:pP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menguji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apakah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Arial Italics"/>
                <a:cs typeface="Arial Italics"/>
                <a:sym typeface="Arial Italics"/>
              </a:rPr>
              <a:t>Customer Experience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dapat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berpengaruh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positif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terhadap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Arial Italics"/>
                <a:cs typeface="Arial Italics"/>
                <a:sym typeface="Arial Italics"/>
              </a:rPr>
              <a:t>Repurchase Intention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.</a:t>
            </a:r>
          </a:p>
          <a:p>
            <a:pPr marL="407194" lvl="1" indent="-203597" algn="just">
              <a:lnSpc>
                <a:spcPts val="2592"/>
              </a:lnSpc>
              <a:buAutoNum type="arabicPeriod"/>
            </a:pP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menguji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apakah</a:t>
            </a:r>
            <a:r>
              <a:rPr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Arial Italics"/>
                <a:cs typeface="Arial Italics"/>
                <a:sym typeface="Arial Italics"/>
              </a:rPr>
              <a:t> Switching Cost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dapat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berpengaruh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positif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terhadap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Arial Italics"/>
                <a:cs typeface="Arial Italics"/>
                <a:sym typeface="Arial Italics"/>
              </a:rPr>
              <a:t>Repurchase Intention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.</a:t>
            </a:r>
          </a:p>
          <a:p>
            <a:pPr marL="407194" lvl="1" indent="-203597" algn="just">
              <a:lnSpc>
                <a:spcPts val="2592"/>
              </a:lnSpc>
              <a:buAutoNum type="arabicPeriod"/>
            </a:pP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menguji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apakah</a:t>
            </a:r>
            <a:r>
              <a:rPr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Arial Italics"/>
                <a:cs typeface="Arial Italics"/>
                <a:sym typeface="Arial Italics"/>
              </a:rPr>
              <a:t> Switching Cost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dapat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memperkuat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pengaruh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Arial Italics"/>
                <a:cs typeface="Arial Italics"/>
                <a:sym typeface="Arial Italics"/>
              </a:rPr>
              <a:t>Perceived Price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terhadap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Arial Italics"/>
                <a:cs typeface="Arial Italics"/>
                <a:sym typeface="Arial Italics"/>
              </a:rPr>
              <a:t>Repurchase Intention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secara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positif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.</a:t>
            </a:r>
          </a:p>
          <a:p>
            <a:pPr marL="407194" lvl="1" indent="-203597" algn="just">
              <a:lnSpc>
                <a:spcPts val="2592"/>
              </a:lnSpc>
              <a:buAutoNum type="arabicPeriod"/>
            </a:pP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menguji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apakah</a:t>
            </a:r>
            <a:r>
              <a:rPr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Arial Italics"/>
                <a:cs typeface="Arial Italics"/>
                <a:sym typeface="Arial Italics"/>
              </a:rPr>
              <a:t> Switching Cost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dapat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memperkuat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pengaruh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Arial Italics"/>
                <a:cs typeface="Arial Italics"/>
                <a:sym typeface="Arial Italics"/>
              </a:rPr>
              <a:t>Perceived Quality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terhadap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Arial Italics"/>
                <a:cs typeface="Arial Italics"/>
                <a:sym typeface="Arial Italics"/>
              </a:rPr>
              <a:t>Repurchase Intention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secara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positif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.</a:t>
            </a:r>
          </a:p>
          <a:p>
            <a:pPr marL="407194" lvl="1" indent="-203597" algn="just">
              <a:lnSpc>
                <a:spcPts val="2592"/>
              </a:lnSpc>
              <a:buAutoNum type="arabicPeriod"/>
            </a:pP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menguji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apakah</a:t>
            </a:r>
            <a:r>
              <a:rPr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Arial Italics"/>
                <a:cs typeface="Arial Italics"/>
                <a:sym typeface="Arial Italics"/>
              </a:rPr>
              <a:t> Switching Cost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dapat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memperkuat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pengaruh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Arial Italics"/>
                <a:cs typeface="Arial Italics"/>
                <a:sym typeface="Arial Italics"/>
              </a:rPr>
              <a:t>Customer Experience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terhadap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Arial Italics"/>
                <a:cs typeface="Arial Italics"/>
                <a:sym typeface="Arial Italics"/>
              </a:rPr>
              <a:t>Repurchase Intention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secara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positif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39" name="TextBox 44">
            <a:extLst>
              <a:ext uri="{FF2B5EF4-FFF2-40B4-BE49-F238E27FC236}">
                <a16:creationId xmlns:a16="http://schemas.microsoft.com/office/drawing/2014/main" id="{6703902B-1165-321F-E324-D24706377129}"/>
              </a:ext>
            </a:extLst>
          </p:cNvPr>
          <p:cNvSpPr txBox="1"/>
          <p:nvPr/>
        </p:nvSpPr>
        <p:spPr>
          <a:xfrm>
            <a:off x="503580" y="114301"/>
            <a:ext cx="15977391" cy="11654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ts val="3283"/>
              </a:lnSpc>
            </a:pPr>
            <a:r>
              <a:rPr lang="en-US" sz="2100" b="1" spc="-137" dirty="0">
                <a:solidFill>
                  <a:srgbClr val="FFC000"/>
                </a:solidFill>
                <a:latin typeface="Arial Bold Italics" panose="020B0604020202020204" charset="0"/>
                <a:ea typeface="Bodoni FLF"/>
                <a:cs typeface="Arial Bold" panose="020B0704020202020204" pitchFamily="34" charset="0"/>
                <a:sym typeface="Bodoni FLF"/>
              </a:rPr>
              <a:t>PENGARUH </a:t>
            </a:r>
            <a:r>
              <a:rPr lang="en-US" sz="2100" b="1" i="1" spc="-137" dirty="0">
                <a:solidFill>
                  <a:srgbClr val="FFC000"/>
                </a:solidFill>
                <a:latin typeface="Arial Bold Italics" panose="020B0604020202020204" charset="0"/>
                <a:ea typeface="Bodoni FLF"/>
                <a:cs typeface="Arial Bold" panose="020B0704020202020204" pitchFamily="34" charset="0"/>
                <a:sym typeface="Bodoni FLF"/>
              </a:rPr>
              <a:t>PERCEIVED PRICE, PERCEIVED QUALITY </a:t>
            </a:r>
            <a:r>
              <a:rPr lang="en-US" sz="2100" b="1" spc="-137" dirty="0">
                <a:solidFill>
                  <a:srgbClr val="FFC000"/>
                </a:solidFill>
                <a:latin typeface="Arial Bold Italics" panose="020B0604020202020204" charset="0"/>
                <a:ea typeface="Bodoni FLF"/>
                <a:cs typeface="Arial Bold" panose="020B0704020202020204" pitchFamily="34" charset="0"/>
                <a:sym typeface="Bodoni FLF"/>
              </a:rPr>
              <a:t> DAN </a:t>
            </a:r>
            <a:r>
              <a:rPr lang="en-US" sz="2100" b="1" i="1" spc="-137" dirty="0">
                <a:solidFill>
                  <a:srgbClr val="FFC000"/>
                </a:solidFill>
                <a:latin typeface="Arial Bold Italics" panose="020B0604020202020204" charset="0"/>
                <a:ea typeface="Bodoni FLF"/>
                <a:cs typeface="Arial Bold" panose="020B0704020202020204" pitchFamily="34" charset="0"/>
                <a:sym typeface="Bodoni FLF"/>
              </a:rPr>
              <a:t>CUSTOMER EXPERIENCE  </a:t>
            </a:r>
            <a:r>
              <a:rPr lang="en-US" sz="2100" b="1" spc="-137" dirty="0">
                <a:solidFill>
                  <a:srgbClr val="FFC000"/>
                </a:solidFill>
                <a:latin typeface="Arial Bold Italics" panose="020B0604020202020204" charset="0"/>
                <a:ea typeface="Bodoni FLF"/>
                <a:cs typeface="Arial Bold" panose="020B0704020202020204" pitchFamily="34" charset="0"/>
                <a:sym typeface="Bodoni FLF"/>
              </a:rPr>
              <a:t>TERHADAP </a:t>
            </a:r>
            <a:r>
              <a:rPr lang="en-US" sz="2100" b="1" i="1" spc="-137" dirty="0">
                <a:solidFill>
                  <a:srgbClr val="FFC000"/>
                </a:solidFill>
                <a:latin typeface="Arial Bold Italics" panose="020B0604020202020204" charset="0"/>
                <a:ea typeface="Bodoni FLF"/>
                <a:cs typeface="Arial Bold" panose="020B0704020202020204" pitchFamily="34" charset="0"/>
                <a:sym typeface="Bodoni FLF"/>
              </a:rPr>
              <a:t>REPURCHASE INTENTION </a:t>
            </a:r>
            <a:r>
              <a:rPr lang="en-US" sz="2100" b="1" spc="-137" dirty="0">
                <a:solidFill>
                  <a:srgbClr val="FFC000"/>
                </a:solidFill>
                <a:latin typeface="Arial Bold Italics" panose="020B0604020202020204" charset="0"/>
                <a:ea typeface="Bodoni FLF"/>
                <a:cs typeface="Arial Bold" panose="020B0704020202020204" pitchFamily="34" charset="0"/>
                <a:sym typeface="Bodoni FLF"/>
              </a:rPr>
              <a:t> DENGAN </a:t>
            </a:r>
            <a:r>
              <a:rPr lang="en-US" sz="2100" b="1" i="1" spc="-137" dirty="0">
                <a:solidFill>
                  <a:srgbClr val="FFC000"/>
                </a:solidFill>
                <a:latin typeface="Arial Bold Italics" panose="020B0604020202020204" charset="0"/>
                <a:ea typeface="Bodoni FLF"/>
                <a:cs typeface="Arial Bold" panose="020B0704020202020204" pitchFamily="34" charset="0"/>
                <a:sym typeface="Bodoni FLF"/>
              </a:rPr>
              <a:t>SWITCHING COST</a:t>
            </a:r>
            <a:r>
              <a:rPr lang="en-US" sz="2100" b="1" spc="-137" dirty="0">
                <a:solidFill>
                  <a:srgbClr val="FFC000"/>
                </a:solidFill>
                <a:latin typeface="Arial Bold Italics" panose="020B0604020202020204" charset="0"/>
                <a:ea typeface="Bodoni FLF"/>
                <a:cs typeface="Arial Bold" panose="020B0704020202020204" pitchFamily="34" charset="0"/>
                <a:sym typeface="Bodoni FLF"/>
              </a:rPr>
              <a:t>  SEBAGAI VARIABEL MODERASI (STUDI PADA HOTEL, RESTORAN, DAN KATERING PENGGUNA MINYAK GORENG DI JAKARTA)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39" name="TextBox 39"/>
          <p:cNvSpPr txBox="1"/>
          <p:nvPr/>
        </p:nvSpPr>
        <p:spPr>
          <a:xfrm>
            <a:off x="9037878" y="1544470"/>
            <a:ext cx="702780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000000"/>
                </a:solidFill>
                <a:latin typeface="Abadi" panose="020B0604020104020204" pitchFamily="34" charset="0"/>
                <a:ea typeface="Calibri (MS) Bold"/>
                <a:cs typeface="Calibri (MS) Bold"/>
                <a:sym typeface="Calibri (MS) Bold"/>
              </a:rPr>
              <a:t>HIPOTESIS PENELITIAN</a:t>
            </a:r>
          </a:p>
        </p:txBody>
      </p:sp>
      <p:graphicFrame>
        <p:nvGraphicFramePr>
          <p:cNvPr id="40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150786"/>
              </p:ext>
            </p:extLst>
          </p:nvPr>
        </p:nvGraphicFramePr>
        <p:xfrm>
          <a:off x="9677400" y="2138919"/>
          <a:ext cx="7803160" cy="6396681"/>
        </p:xfrm>
        <a:graphic>
          <a:graphicData uri="http://schemas.openxmlformats.org/drawingml/2006/table">
            <a:tbl>
              <a:tblPr/>
              <a:tblGrid>
                <a:gridCol w="661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3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7475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Calibri (MS)"/>
                          <a:cs typeface="Calibri (MS)"/>
                          <a:sym typeface="Calibri (MS)"/>
                        </a:rPr>
                        <a:t>H1</a:t>
                      </a:r>
                      <a:endParaRPr lang="en-US" sz="1100">
                        <a:latin typeface="Abadi" panose="020B0604020104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Calibri (MS)"/>
                          <a:cs typeface="Calibri (MS)"/>
                          <a:sym typeface="Calibri (MS)"/>
                        </a:rPr>
                        <a:t>:</a:t>
                      </a:r>
                      <a:endParaRPr lang="en-US" sz="1100">
                        <a:latin typeface="Abadi" panose="020B0604020104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Terdapat pengaruh positif antara </a:t>
                      </a:r>
                      <a:r>
                        <a:rPr lang="en-US" sz="2100" i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 Italics"/>
                          <a:cs typeface="Arial Italics"/>
                          <a:sym typeface="Arial Italics"/>
                        </a:rPr>
                        <a:t>perceived price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terhadap </a:t>
                      </a:r>
                      <a:r>
                        <a:rPr lang="en-US" sz="2100" i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 Italics"/>
                          <a:cs typeface="Arial Italics"/>
                          <a:sym typeface="Arial Italics"/>
                        </a:rPr>
                        <a:t>repurchase intention</a:t>
                      </a:r>
                      <a:endParaRPr lang="en-US" sz="1100">
                        <a:latin typeface="Abadi" panose="020B0604020104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475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Calibri (MS)"/>
                          <a:cs typeface="Calibri (MS)"/>
                          <a:sym typeface="Calibri (MS)"/>
                        </a:rPr>
                        <a:t>H2</a:t>
                      </a:r>
                      <a:endParaRPr lang="en-US" sz="1100" dirty="0">
                        <a:latin typeface="Abadi" panose="020B0604020104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Calibri (MS)"/>
                          <a:cs typeface="Calibri (MS)"/>
                          <a:sym typeface="Calibri (MS)"/>
                        </a:rPr>
                        <a:t>:</a:t>
                      </a:r>
                      <a:endParaRPr lang="en-US" sz="1100">
                        <a:latin typeface="Abadi" panose="020B0604020104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Terdapat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pengaruh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positif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antara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i="1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 Italics"/>
                          <a:cs typeface="Arial Italics"/>
                          <a:sym typeface="Arial Italics"/>
                        </a:rPr>
                        <a:t>perceived quality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terhadap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i="1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 Italics"/>
                          <a:cs typeface="Arial Italics"/>
                          <a:sym typeface="Arial Italics"/>
                        </a:rPr>
                        <a:t>repurchase intention</a:t>
                      </a:r>
                      <a:endParaRPr lang="en-US" sz="1100" dirty="0">
                        <a:latin typeface="Abadi" panose="020B0604020104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475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Calibri (MS)"/>
                          <a:cs typeface="Calibri (MS)"/>
                          <a:sym typeface="Calibri (MS)"/>
                        </a:rPr>
                        <a:t>H3</a:t>
                      </a:r>
                      <a:endParaRPr lang="en-US" sz="1100">
                        <a:latin typeface="Abadi" panose="020B0604020104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Calibri (MS)"/>
                          <a:cs typeface="Calibri (MS)"/>
                          <a:sym typeface="Calibri (MS)"/>
                        </a:rPr>
                        <a:t>:</a:t>
                      </a:r>
                      <a:endParaRPr lang="en-US" sz="1100">
                        <a:latin typeface="Abadi" panose="020B0604020104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Terdapat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pengaruh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positif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antara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i="1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 Italics"/>
                          <a:cs typeface="Arial Italics"/>
                          <a:sym typeface="Arial Italics"/>
                        </a:rPr>
                        <a:t>customer experience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terhadap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i="1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 Italics"/>
                          <a:cs typeface="Arial Italics"/>
                          <a:sym typeface="Arial Italics"/>
                        </a:rPr>
                        <a:t>repurchase intention</a:t>
                      </a:r>
                      <a:endParaRPr lang="en-US" sz="1100" dirty="0">
                        <a:latin typeface="Abadi" panose="020B0604020104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7475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Calibri (MS)"/>
                          <a:cs typeface="Calibri (MS)"/>
                          <a:sym typeface="Calibri (MS)"/>
                        </a:rPr>
                        <a:t>H4</a:t>
                      </a:r>
                      <a:endParaRPr lang="en-US" sz="1100">
                        <a:latin typeface="Abadi" panose="020B0604020104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Calibri (MS)"/>
                          <a:cs typeface="Calibri (MS)"/>
                          <a:sym typeface="Calibri (MS)"/>
                        </a:rPr>
                        <a:t>:</a:t>
                      </a:r>
                      <a:endParaRPr lang="en-US" sz="1100">
                        <a:latin typeface="Abadi" panose="020B0604020104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Terdapat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pengaruh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positif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antara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i="1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 Italics"/>
                          <a:cs typeface="Arial Italics"/>
                          <a:sym typeface="Arial Italics"/>
                        </a:rPr>
                        <a:t>switching cost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terhadap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i="1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 Italics"/>
                          <a:cs typeface="Arial Italics"/>
                          <a:sym typeface="Arial Italics"/>
                        </a:rPr>
                        <a:t>repurchase intention</a:t>
                      </a:r>
                      <a:endParaRPr lang="en-US" sz="1100" dirty="0">
                        <a:latin typeface="Abadi" panose="020B0604020104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3015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Calibri (MS)"/>
                          <a:cs typeface="Calibri (MS)"/>
                          <a:sym typeface="Calibri (MS)"/>
                        </a:rPr>
                        <a:t>H5</a:t>
                      </a:r>
                      <a:endParaRPr lang="en-US" sz="1100">
                        <a:latin typeface="Abadi" panose="020B0604020104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Calibri (MS)"/>
                          <a:cs typeface="Calibri (MS)"/>
                          <a:sym typeface="Calibri (MS)"/>
                        </a:rPr>
                        <a:t>:</a:t>
                      </a:r>
                      <a:endParaRPr lang="en-US" sz="1100">
                        <a:latin typeface="Abadi" panose="020B0604020104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 i="1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 Italics"/>
                          <a:cs typeface="Arial Italics"/>
                          <a:sym typeface="Arial Italics"/>
                        </a:rPr>
                        <a:t>Switching cost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memoderasi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pengaruh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i="1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 Italics"/>
                          <a:cs typeface="Arial Italics"/>
                          <a:sym typeface="Arial Italics"/>
                        </a:rPr>
                        <a:t>perceived price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terhadap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i="1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 Italics"/>
                          <a:cs typeface="Arial Italics"/>
                          <a:sym typeface="Arial Italics"/>
                        </a:rPr>
                        <a:t>repurchase intention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secara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positif</a:t>
                      </a:r>
                      <a:endParaRPr lang="en-US" sz="1100" dirty="0">
                        <a:latin typeface="Abadi" panose="020B0604020104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639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Calibri (MS)"/>
                          <a:cs typeface="Calibri (MS)"/>
                          <a:sym typeface="Calibri (MS)"/>
                        </a:rPr>
                        <a:t>H6</a:t>
                      </a:r>
                      <a:endParaRPr lang="en-US" sz="1100">
                        <a:latin typeface="Abadi" panose="020B0604020104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Calibri (MS)"/>
                          <a:cs typeface="Calibri (MS)"/>
                          <a:sym typeface="Calibri (MS)"/>
                        </a:rPr>
                        <a:t>:</a:t>
                      </a:r>
                      <a:endParaRPr lang="en-US" sz="1100">
                        <a:latin typeface="Abadi" panose="020B0604020104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 i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 Italics"/>
                          <a:cs typeface="Arial Italics"/>
                          <a:sym typeface="Arial Italics"/>
                        </a:rPr>
                        <a:t>Switching cost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memoderasi pengaruh </a:t>
                      </a:r>
                      <a:r>
                        <a:rPr lang="en-US" sz="2100" i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 Italics"/>
                          <a:cs typeface="Arial Italics"/>
                          <a:sym typeface="Arial Italics"/>
                        </a:rPr>
                        <a:t>perceived quality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terhadap </a:t>
                      </a:r>
                      <a:r>
                        <a:rPr lang="en-US" sz="2100" i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 Italics"/>
                          <a:cs typeface="Arial Italics"/>
                          <a:sym typeface="Arial Italics"/>
                        </a:rPr>
                        <a:t>repurchase intention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secara positif</a:t>
                      </a:r>
                      <a:endParaRPr lang="en-US" sz="1100">
                        <a:latin typeface="Abadi" panose="020B0604020104020204" pitchFamily="34" charset="0"/>
                      </a:endParaRPr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>
                        <a:latin typeface="Abadi" panose="020B0604020104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4383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Calibri (MS)"/>
                          <a:cs typeface="Calibri (MS)"/>
                          <a:sym typeface="Calibri (MS)"/>
                        </a:rPr>
                        <a:t>H7</a:t>
                      </a:r>
                      <a:endParaRPr lang="en-US" sz="1100">
                        <a:latin typeface="Abadi" panose="020B0604020104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Calibri (MS)"/>
                          <a:cs typeface="Calibri (MS)"/>
                          <a:sym typeface="Calibri (MS)"/>
                        </a:rPr>
                        <a:t>:</a:t>
                      </a:r>
                      <a:endParaRPr lang="en-US" sz="1100">
                        <a:latin typeface="Abadi" panose="020B0604020104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 i="1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 Italics"/>
                          <a:cs typeface="Arial Italics"/>
                          <a:sym typeface="Arial Italics"/>
                        </a:rPr>
                        <a:t>Switching cost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memoderasi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pengaruh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i="1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 Italics"/>
                          <a:cs typeface="Arial Italics"/>
                          <a:sym typeface="Arial Italics"/>
                        </a:rPr>
                        <a:t>customer experience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terhadap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i="1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 Italics"/>
                          <a:cs typeface="Arial Italics"/>
                          <a:sym typeface="Arial Italics"/>
                        </a:rPr>
                        <a:t>repurchase intention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secara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badi" panose="020B0604020104020204" pitchFamily="34" charset="0"/>
                          <a:ea typeface="Arial"/>
                          <a:cs typeface="Arial"/>
                          <a:sym typeface="Arial"/>
                        </a:rPr>
                        <a:t>positif</a:t>
                      </a:r>
                      <a:endParaRPr lang="en-US" sz="1100" dirty="0">
                        <a:latin typeface="Abadi" panose="020B0604020104020204" pitchFamily="34" charset="0"/>
                      </a:endParaRPr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 dirty="0">
                        <a:latin typeface="Abadi" panose="020B0604020104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" name="TextBox 41"/>
          <p:cNvSpPr txBox="1"/>
          <p:nvPr/>
        </p:nvSpPr>
        <p:spPr>
          <a:xfrm>
            <a:off x="522630" y="1483043"/>
            <a:ext cx="610677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000000"/>
                </a:solidFill>
                <a:latin typeface="Abadi" panose="020B0604020104020204" pitchFamily="34" charset="0"/>
                <a:ea typeface="Calibri (MS) Bold"/>
                <a:cs typeface="Calibri (MS) Bold"/>
                <a:sym typeface="Calibri (MS) Bold"/>
              </a:rPr>
              <a:t>MODEL PENELITIAN SEM-PLS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283"/>
                </a:lnSpc>
              </a:pP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PENGARUH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PERCEIVED PRICE, PERCEIVED QUALITY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DAN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CUSTOMER EXPERIENCE 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TERHADAP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REPURCHASE INTENTION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DENGAN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SWITCHING COST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 SEBAGAI VARIABEL MODERASI (STUDI PADA HOTEL, RESTORAN, DAN KATERING PENGGUNA MINYAK GORENG DI JAKARTA)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8040666-7D5F-1DE2-D1FC-B9C461E15E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8" y="2585773"/>
            <a:ext cx="8345773" cy="53915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AutoShape 7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9" name="Freeform 9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1" name="Freeform 41"/>
          <p:cNvSpPr/>
          <p:nvPr/>
        </p:nvSpPr>
        <p:spPr>
          <a:xfrm>
            <a:off x="503580" y="228600"/>
            <a:ext cx="15977391" cy="1094016"/>
          </a:xfrm>
          <a:custGeom>
            <a:avLst/>
            <a:gdLst/>
            <a:ahLst/>
            <a:cxnLst/>
            <a:rect l="l" t="t" r="r" b="b"/>
            <a:pathLst>
              <a:path w="21303188" h="1458688">
                <a:moveTo>
                  <a:pt x="0" y="0"/>
                </a:moveTo>
                <a:lnTo>
                  <a:pt x="21303188" y="0"/>
                </a:lnTo>
                <a:lnTo>
                  <a:pt x="21303188" y="1458688"/>
                </a:lnTo>
                <a:lnTo>
                  <a:pt x="0" y="14586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TextBox 43"/>
          <p:cNvSpPr txBox="1"/>
          <p:nvPr/>
        </p:nvSpPr>
        <p:spPr>
          <a:xfrm>
            <a:off x="630659" y="2090907"/>
            <a:ext cx="7370341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400" b="1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UJI MEASUREMENT MODEL</a:t>
            </a:r>
          </a:p>
          <a:p>
            <a:pPr algn="l">
              <a:lnSpc>
                <a:spcPts val="2700"/>
              </a:lnSpc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Arial"/>
              <a:cs typeface="Arial"/>
              <a:sym typeface="Arial"/>
            </a:endParaRPr>
          </a:p>
          <a:p>
            <a:pPr marL="1185851" lvl="2" indent="-457200" algn="l">
              <a:lnSpc>
                <a:spcPts val="2700"/>
              </a:lnSpc>
              <a:buFont typeface="+mj-lt"/>
              <a:buAutoNum type="alphaLcPeriod"/>
            </a:pPr>
            <a:r>
              <a:rPr lang="en-US" sz="2400" b="1" dirty="0">
                <a:solidFill>
                  <a:srgbClr val="000000"/>
                </a:solidFill>
                <a:latin typeface="Abadi" panose="020B0604020104020204" pitchFamily="34" charset="0"/>
                <a:ea typeface="Arial Bold"/>
                <a:cs typeface="Arial Bold"/>
                <a:sym typeface="Arial Bold"/>
              </a:rPr>
              <a:t>Uji </a:t>
            </a:r>
            <a:r>
              <a:rPr lang="en-US" sz="2400" b="1" dirty="0" err="1">
                <a:solidFill>
                  <a:srgbClr val="000000"/>
                </a:solidFill>
                <a:latin typeface="Abadi" panose="020B0604020104020204" pitchFamily="34" charset="0"/>
                <a:ea typeface="Arial Bold"/>
                <a:cs typeface="Arial Bold"/>
                <a:sym typeface="Arial Bold"/>
              </a:rPr>
              <a:t>Validitas</a:t>
            </a:r>
            <a:endParaRPr lang="en-US" sz="2400" b="1" dirty="0">
              <a:solidFill>
                <a:srgbClr val="000000"/>
              </a:solidFill>
              <a:latin typeface="Abadi" panose="020B0604020104020204" pitchFamily="34" charset="0"/>
              <a:ea typeface="Arial Bold"/>
              <a:cs typeface="Arial Bold"/>
              <a:sym typeface="Arial Bold"/>
            </a:endParaRPr>
          </a:p>
          <a:p>
            <a:pPr marL="1643051" lvl="3" indent="-457200">
              <a:lnSpc>
                <a:spcPts val="2700"/>
              </a:lnSpc>
              <a:buFont typeface="+mj-lt"/>
              <a:buAutoNum type="arabicPeriod"/>
            </a:pPr>
            <a:r>
              <a:rPr lang="en-US" sz="2400" b="1" dirty="0" err="1">
                <a:solidFill>
                  <a:srgbClr val="000000"/>
                </a:solidFill>
                <a:latin typeface="Abadi" panose="020B0604020104020204" pitchFamily="34" charset="0"/>
                <a:ea typeface="Arial Bold"/>
                <a:cs typeface="Arial Bold"/>
                <a:sym typeface="Arial Bold"/>
              </a:rPr>
              <a:t>Validitas</a:t>
            </a:r>
            <a:r>
              <a:rPr lang="en-US" sz="2400" b="1" dirty="0">
                <a:solidFill>
                  <a:srgbClr val="000000"/>
                </a:solidFill>
                <a:latin typeface="Abadi" panose="020B0604020104020204" pitchFamily="34" charset="0"/>
                <a:ea typeface="Arial Bold"/>
                <a:cs typeface="Arial Bold"/>
                <a:sym typeface="Arial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Abadi" panose="020B0604020104020204" pitchFamily="34" charset="0"/>
                <a:ea typeface="Arial Bold"/>
                <a:cs typeface="Arial Bold"/>
                <a:sym typeface="Arial Bold"/>
              </a:rPr>
              <a:t>Konvergen</a:t>
            </a:r>
            <a:endParaRPr lang="en-US" sz="2400" b="1" dirty="0">
              <a:solidFill>
                <a:srgbClr val="000000"/>
              </a:solidFill>
              <a:latin typeface="Abadi" panose="020B0604020104020204" pitchFamily="34" charset="0"/>
              <a:ea typeface="Arial Bold"/>
              <a:cs typeface="Arial Bold"/>
              <a:sym typeface="Arial Bold"/>
            </a:endParaRPr>
          </a:p>
          <a:p>
            <a:pPr marL="2100251" lvl="4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ID" sz="2400" i="1" dirty="0">
                <a:latin typeface="Abadi" panose="020B0604020104020204" pitchFamily="34" charset="0"/>
              </a:rPr>
              <a:t>Loading factor</a:t>
            </a:r>
            <a:r>
              <a:rPr lang="en-ID" sz="2400" dirty="0">
                <a:latin typeface="Abadi" panose="020B0604020104020204" pitchFamily="34" charset="0"/>
              </a:rPr>
              <a:t> ≥ 0,70</a:t>
            </a:r>
          </a:p>
          <a:p>
            <a:pPr marL="2100251" lvl="4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ID" sz="2400" dirty="0">
                <a:latin typeface="Abadi" panose="020B0604020104020204" pitchFamily="34" charset="0"/>
              </a:rPr>
              <a:t>AVE ≥ 0,50</a:t>
            </a: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CCFCEBC0-81C0-869D-ED03-D7E723851FED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10B80094-1443-0E2D-FF12-79C77B1798F5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A58A342C-6B07-BDE4-F185-2598379530D8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283"/>
                </a:lnSpc>
              </a:pP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PENGARUH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PERCEIVED PRICE, PERCEIVED QUALITY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DAN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CUSTOMER EXPERIENCE 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TERHADAP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REPURCHASE INTENTION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DENGAN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SWITCHING COST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 SEBAGAI VARIABEL MODERASI (STUDI PADA HOTEL, RESTORAN, DAN KATERING PENGGUNA MINYAK GORENG DI JAKARTA)</a:t>
              </a:r>
            </a:p>
          </p:txBody>
        </p:sp>
      </p:grp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86E9705-2D05-DD5A-AB68-65CAF4DB3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465846"/>
              </p:ext>
            </p:extLst>
          </p:nvPr>
        </p:nvGraphicFramePr>
        <p:xfrm>
          <a:off x="1181662" y="4356447"/>
          <a:ext cx="7200337" cy="420391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775304">
                  <a:extLst>
                    <a:ext uri="{9D8B030D-6E8A-4147-A177-3AD203B41FA5}">
                      <a16:colId xmlns:a16="http://schemas.microsoft.com/office/drawing/2014/main" val="2146413426"/>
                    </a:ext>
                  </a:extLst>
                </a:gridCol>
                <a:gridCol w="3425033">
                  <a:extLst>
                    <a:ext uri="{9D8B030D-6E8A-4147-A177-3AD203B41FA5}">
                      <a16:colId xmlns:a16="http://schemas.microsoft.com/office/drawing/2014/main" val="1610408077"/>
                    </a:ext>
                  </a:extLst>
                </a:gridCol>
              </a:tblGrid>
              <a:tr h="55031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 err="1">
                          <a:effectLst/>
                        </a:rPr>
                        <a:t>Konstruk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>
                          <a:effectLst/>
                        </a:rPr>
                        <a:t>Average Variance Extracted (AVE)</a:t>
                      </a:r>
                      <a:endParaRPr lang="en-ID" sz="18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049953"/>
                  </a:ext>
                </a:extLst>
              </a:tr>
              <a:tr h="61350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>
                          <a:effectLst/>
                        </a:rPr>
                        <a:t>Customer Experience</a:t>
                      </a:r>
                      <a:endParaRPr lang="en-ID" sz="18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0.756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0111403"/>
                  </a:ext>
                </a:extLst>
              </a:tr>
              <a:tr h="61350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>
                          <a:effectLst/>
                        </a:rPr>
                        <a:t>Perceived Price</a:t>
                      </a:r>
                      <a:endParaRPr lang="en-ID" sz="18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0.770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9988144"/>
                  </a:ext>
                </a:extLst>
              </a:tr>
              <a:tr h="61350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>
                          <a:effectLst/>
                        </a:rPr>
                        <a:t>Perceived Quality</a:t>
                      </a:r>
                      <a:endParaRPr lang="en-ID" sz="18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0.703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2283539"/>
                  </a:ext>
                </a:extLst>
              </a:tr>
              <a:tr h="61350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>
                          <a:effectLst/>
                        </a:rPr>
                        <a:t>Switching Cost</a:t>
                      </a:r>
                      <a:endParaRPr lang="en-ID" sz="18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0.733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3104975"/>
                  </a:ext>
                </a:extLst>
              </a:tr>
              <a:tr h="61350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>
                          <a:effectLst/>
                        </a:rPr>
                        <a:t>Repurchase Intention</a:t>
                      </a:r>
                      <a:endParaRPr lang="en-ID" sz="18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0.762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976067"/>
                  </a:ext>
                </a:extLst>
              </a:tr>
            </a:tbl>
          </a:graphicData>
        </a:graphic>
      </p:graphicFrame>
      <p:sp>
        <p:nvSpPr>
          <p:cNvPr id="49" name="TextBox 43">
            <a:extLst>
              <a:ext uri="{FF2B5EF4-FFF2-40B4-BE49-F238E27FC236}">
                <a16:creationId xmlns:a16="http://schemas.microsoft.com/office/drawing/2014/main" id="{3391AA7C-01E5-EB86-2A37-B89563286CC5}"/>
              </a:ext>
            </a:extLst>
          </p:cNvPr>
          <p:cNvSpPr txBox="1"/>
          <p:nvPr/>
        </p:nvSpPr>
        <p:spPr>
          <a:xfrm>
            <a:off x="7848600" y="1754762"/>
            <a:ext cx="8382000" cy="4501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643051" lvl="3" indent="-457200">
              <a:lnSpc>
                <a:spcPts val="2700"/>
              </a:lnSpc>
              <a:buFont typeface="+mj-lt"/>
              <a:buAutoNum type="arabicPeriod" startAt="2"/>
            </a:pPr>
            <a:r>
              <a:rPr lang="en-US" sz="2400" b="1" dirty="0" err="1">
                <a:solidFill>
                  <a:srgbClr val="000000"/>
                </a:solidFill>
                <a:latin typeface="Abadi" panose="020B0604020104020204" pitchFamily="34" charset="0"/>
                <a:ea typeface="Arial Bold"/>
                <a:cs typeface="Arial Bold"/>
                <a:sym typeface="Arial Bold"/>
              </a:rPr>
              <a:t>Validitas</a:t>
            </a:r>
            <a:r>
              <a:rPr lang="en-US" sz="2400" b="1" dirty="0">
                <a:solidFill>
                  <a:srgbClr val="000000"/>
                </a:solidFill>
                <a:latin typeface="Abadi" panose="020B0604020104020204" pitchFamily="34" charset="0"/>
                <a:ea typeface="Arial Bold"/>
                <a:cs typeface="Arial Bold"/>
                <a:sym typeface="Arial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Abadi" panose="020B0604020104020204" pitchFamily="34" charset="0"/>
                <a:ea typeface="Arial Bold"/>
                <a:cs typeface="Arial Bold"/>
                <a:sym typeface="Arial Bold"/>
              </a:rPr>
              <a:t>Diskriminan</a:t>
            </a:r>
            <a:endParaRPr lang="en-US" sz="2400" b="1" dirty="0">
              <a:solidFill>
                <a:srgbClr val="000000"/>
              </a:solidFill>
              <a:latin typeface="Abadi" panose="020B0604020104020204" pitchFamily="34" charset="0"/>
              <a:ea typeface="Arial Bold"/>
              <a:cs typeface="Arial Bold"/>
              <a:sym typeface="Arial Bold"/>
            </a:endParaRPr>
          </a:p>
          <a:p>
            <a:pPr marL="2007376" lvl="4" indent="-364325">
              <a:lnSpc>
                <a:spcPts val="2700"/>
              </a:lnSpc>
              <a:buFont typeface="Arial"/>
              <a:buChar char="⚬"/>
            </a:pPr>
            <a:r>
              <a:rPr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Arial Bold"/>
                <a:cs typeface="Arial Bold"/>
                <a:sym typeface="Arial Bold"/>
              </a:rPr>
              <a:t>Fornell Larcker Criterion</a:t>
            </a:r>
          </a:p>
          <a:p>
            <a:pPr marL="2007376" lvl="4" indent="-364325">
              <a:lnSpc>
                <a:spcPts val="2700"/>
              </a:lnSpc>
              <a:buFont typeface="Arial"/>
              <a:buChar char="⚬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Arial Bold"/>
              <a:cs typeface="Arial Bold"/>
              <a:sym typeface="Arial Bold"/>
            </a:endParaRPr>
          </a:p>
          <a:p>
            <a:pPr marL="2007376" lvl="4" indent="-364325">
              <a:lnSpc>
                <a:spcPts val="2700"/>
              </a:lnSpc>
              <a:buFont typeface="Arial"/>
              <a:buChar char="⚬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Arial Bold"/>
              <a:cs typeface="Arial Bold"/>
              <a:sym typeface="Arial Bold"/>
            </a:endParaRPr>
          </a:p>
          <a:p>
            <a:pPr marL="2007376" lvl="4" indent="-364325">
              <a:lnSpc>
                <a:spcPts val="2700"/>
              </a:lnSpc>
              <a:buFont typeface="Arial"/>
              <a:buChar char="⚬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Arial Bold"/>
              <a:cs typeface="Arial Bold"/>
              <a:sym typeface="Arial Bold"/>
            </a:endParaRPr>
          </a:p>
          <a:p>
            <a:pPr marL="2007376" lvl="4" indent="-364325">
              <a:lnSpc>
                <a:spcPts val="2700"/>
              </a:lnSpc>
              <a:buFont typeface="Arial"/>
              <a:buChar char="⚬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Arial Bold"/>
              <a:cs typeface="Arial Bold"/>
              <a:sym typeface="Arial Bold"/>
            </a:endParaRPr>
          </a:p>
          <a:p>
            <a:pPr marL="2007376" lvl="4" indent="-364325">
              <a:lnSpc>
                <a:spcPts val="2700"/>
              </a:lnSpc>
              <a:buFont typeface="Arial"/>
              <a:buChar char="⚬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Arial Bold"/>
              <a:cs typeface="Arial Bold"/>
              <a:sym typeface="Arial Bold"/>
            </a:endParaRPr>
          </a:p>
          <a:p>
            <a:pPr marL="2007376" lvl="4" indent="-364325">
              <a:lnSpc>
                <a:spcPts val="2700"/>
              </a:lnSpc>
              <a:buFont typeface="Arial"/>
              <a:buChar char="⚬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Arial Bold"/>
              <a:cs typeface="Arial Bold"/>
              <a:sym typeface="Arial Bold"/>
            </a:endParaRPr>
          </a:p>
          <a:p>
            <a:pPr marL="2007376" lvl="4" indent="-364325">
              <a:lnSpc>
                <a:spcPts val="2700"/>
              </a:lnSpc>
              <a:buFont typeface="Arial"/>
              <a:buChar char="⚬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Arial Bold"/>
              <a:cs typeface="Arial Bold"/>
              <a:sym typeface="Arial Bold"/>
            </a:endParaRPr>
          </a:p>
          <a:p>
            <a:pPr marL="2007376" lvl="4" indent="-364325">
              <a:lnSpc>
                <a:spcPts val="2700"/>
              </a:lnSpc>
              <a:buFont typeface="Arial"/>
              <a:buChar char="⚬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Arial Bold"/>
              <a:cs typeface="Arial Bold"/>
              <a:sym typeface="Arial Bold"/>
            </a:endParaRPr>
          </a:p>
          <a:p>
            <a:pPr marL="2007376" lvl="4" indent="-364325">
              <a:lnSpc>
                <a:spcPts val="2700"/>
              </a:lnSpc>
              <a:buFont typeface="Arial"/>
              <a:buChar char="⚬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Arial Bold"/>
              <a:cs typeface="Arial Bold"/>
              <a:sym typeface="Arial Bold"/>
            </a:endParaRPr>
          </a:p>
          <a:p>
            <a:pPr marL="2007376" lvl="4" indent="-364325">
              <a:lnSpc>
                <a:spcPts val="2700"/>
              </a:lnSpc>
              <a:buFont typeface="Arial"/>
              <a:buChar char="⚬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Arial Bold"/>
              <a:cs typeface="Arial Bold"/>
              <a:sym typeface="Arial Bold"/>
            </a:endParaRPr>
          </a:p>
          <a:p>
            <a:pPr marL="2007376" lvl="4" indent="-364325">
              <a:lnSpc>
                <a:spcPts val="2700"/>
              </a:lnSpc>
              <a:buFont typeface="Arial"/>
              <a:buChar char="⚬"/>
            </a:pPr>
            <a:r>
              <a:rPr lang="en-US" sz="2400" i="1" dirty="0" err="1">
                <a:solidFill>
                  <a:srgbClr val="000000"/>
                </a:solidFill>
                <a:latin typeface="Abadi" panose="020B0604020104020204" pitchFamily="34" charset="0"/>
                <a:ea typeface="Arial Bold"/>
                <a:cs typeface="Arial Bold"/>
                <a:sym typeface="Arial Bold"/>
              </a:rPr>
              <a:t>Heterotrait-Monotrai</a:t>
            </a:r>
            <a:r>
              <a:rPr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Arial Bold"/>
                <a:cs typeface="Arial Bold"/>
                <a:sym typeface="Arial Bold"/>
              </a:rPr>
              <a:t> Ratio (HTMT)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Arial Bold"/>
                <a:cs typeface="Arial Bold"/>
                <a:sym typeface="Arial Bold"/>
              </a:rPr>
              <a:t> </a:t>
            </a:r>
            <a:r>
              <a:rPr lang="en-ID" sz="2400" dirty="0">
                <a:latin typeface="Abadi" panose="020B0604020104020204" pitchFamily="34" charset="0"/>
              </a:rPr>
              <a:t>≥ 0,90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CAAE6710-419E-3740-1FA3-A17E8C0FA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915694"/>
              </p:ext>
            </p:extLst>
          </p:nvPr>
        </p:nvGraphicFramePr>
        <p:xfrm>
          <a:off x="9295050" y="2502306"/>
          <a:ext cx="8185510" cy="311623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633625">
                  <a:extLst>
                    <a:ext uri="{9D8B030D-6E8A-4147-A177-3AD203B41FA5}">
                      <a16:colId xmlns:a16="http://schemas.microsoft.com/office/drawing/2014/main" val="1138058451"/>
                    </a:ext>
                  </a:extLst>
                </a:gridCol>
                <a:gridCol w="1110377">
                  <a:extLst>
                    <a:ext uri="{9D8B030D-6E8A-4147-A177-3AD203B41FA5}">
                      <a16:colId xmlns:a16="http://schemas.microsoft.com/office/drawing/2014/main" val="1637046820"/>
                    </a:ext>
                  </a:extLst>
                </a:gridCol>
                <a:gridCol w="1110377">
                  <a:extLst>
                    <a:ext uri="{9D8B030D-6E8A-4147-A177-3AD203B41FA5}">
                      <a16:colId xmlns:a16="http://schemas.microsoft.com/office/drawing/2014/main" val="2052872993"/>
                    </a:ext>
                  </a:extLst>
                </a:gridCol>
                <a:gridCol w="1110377">
                  <a:extLst>
                    <a:ext uri="{9D8B030D-6E8A-4147-A177-3AD203B41FA5}">
                      <a16:colId xmlns:a16="http://schemas.microsoft.com/office/drawing/2014/main" val="2416404164"/>
                    </a:ext>
                  </a:extLst>
                </a:gridCol>
                <a:gridCol w="1110377">
                  <a:extLst>
                    <a:ext uri="{9D8B030D-6E8A-4147-A177-3AD203B41FA5}">
                      <a16:colId xmlns:a16="http://schemas.microsoft.com/office/drawing/2014/main" val="1142566323"/>
                    </a:ext>
                  </a:extLst>
                </a:gridCol>
                <a:gridCol w="1110377">
                  <a:extLst>
                    <a:ext uri="{9D8B030D-6E8A-4147-A177-3AD203B41FA5}">
                      <a16:colId xmlns:a16="http://schemas.microsoft.com/office/drawing/2014/main" val="369701234"/>
                    </a:ext>
                  </a:extLst>
                </a:gridCol>
              </a:tblGrid>
              <a:tr h="51937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 dirty="0" err="1">
                          <a:effectLst/>
                        </a:rPr>
                        <a:t>Konstruk</a:t>
                      </a:r>
                      <a:endParaRPr lang="en-ID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 dirty="0">
                          <a:effectLst/>
                        </a:rPr>
                        <a:t>CE</a:t>
                      </a:r>
                      <a:endParaRPr lang="en-ID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 dirty="0">
                          <a:effectLst/>
                        </a:rPr>
                        <a:t>PP</a:t>
                      </a:r>
                      <a:endParaRPr lang="en-ID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 dirty="0">
                          <a:effectLst/>
                        </a:rPr>
                        <a:t>PQ</a:t>
                      </a:r>
                      <a:endParaRPr lang="en-ID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 dirty="0">
                          <a:effectLst/>
                        </a:rPr>
                        <a:t>RI</a:t>
                      </a:r>
                      <a:endParaRPr lang="en-ID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 dirty="0">
                          <a:effectLst/>
                        </a:rPr>
                        <a:t>SC</a:t>
                      </a:r>
                      <a:endParaRPr lang="en-ID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460223"/>
                  </a:ext>
                </a:extLst>
              </a:tr>
              <a:tr h="51937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i="1" kern="100" dirty="0">
                          <a:effectLst/>
                        </a:rPr>
                        <a:t>Customer Experience</a:t>
                      </a:r>
                      <a:endParaRPr lang="en-ID" sz="16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 dirty="0">
                          <a:effectLst/>
                        </a:rPr>
                        <a:t>0.870</a:t>
                      </a:r>
                      <a:endParaRPr lang="en-ID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6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6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506008"/>
                  </a:ext>
                </a:extLst>
              </a:tr>
              <a:tr h="51937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i="1" kern="100" dirty="0">
                          <a:effectLst/>
                        </a:rPr>
                        <a:t>Perceived Price</a:t>
                      </a:r>
                      <a:endParaRPr lang="en-ID" sz="16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>
                          <a:effectLst/>
                        </a:rPr>
                        <a:t>0.036</a:t>
                      </a:r>
                      <a:endParaRPr lang="en-ID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 dirty="0">
                          <a:effectLst/>
                        </a:rPr>
                        <a:t>0.878</a:t>
                      </a:r>
                      <a:endParaRPr lang="en-ID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6382620"/>
                  </a:ext>
                </a:extLst>
              </a:tr>
              <a:tr h="51937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i="1" kern="100" dirty="0">
                          <a:effectLst/>
                        </a:rPr>
                        <a:t>Perceived Quality</a:t>
                      </a:r>
                      <a:endParaRPr lang="en-ID" sz="16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>
                          <a:effectLst/>
                        </a:rPr>
                        <a:t>0.066</a:t>
                      </a:r>
                      <a:endParaRPr lang="en-ID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>
                          <a:effectLst/>
                        </a:rPr>
                        <a:t>0.044</a:t>
                      </a:r>
                      <a:endParaRPr lang="en-ID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 dirty="0">
                          <a:effectLst/>
                        </a:rPr>
                        <a:t>0.838</a:t>
                      </a:r>
                      <a:endParaRPr lang="en-ID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6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1082142"/>
                  </a:ext>
                </a:extLst>
              </a:tr>
              <a:tr h="51937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i="1" kern="100" dirty="0" err="1">
                          <a:effectLst/>
                        </a:rPr>
                        <a:t>Rerpurchase</a:t>
                      </a:r>
                      <a:r>
                        <a:rPr lang="en-ID" sz="1800" i="1" kern="100" dirty="0">
                          <a:effectLst/>
                        </a:rPr>
                        <a:t> Intention</a:t>
                      </a:r>
                      <a:endParaRPr lang="en-ID" sz="16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>
                          <a:effectLst/>
                        </a:rPr>
                        <a:t>0.138</a:t>
                      </a:r>
                      <a:endParaRPr lang="en-ID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>
                          <a:effectLst/>
                        </a:rPr>
                        <a:t>0.692</a:t>
                      </a:r>
                      <a:endParaRPr lang="en-ID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>
                          <a:effectLst/>
                        </a:rPr>
                        <a:t>0.170</a:t>
                      </a:r>
                      <a:endParaRPr lang="en-ID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 dirty="0">
                          <a:effectLst/>
                        </a:rPr>
                        <a:t>0.873</a:t>
                      </a:r>
                      <a:endParaRPr lang="en-ID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6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1208561"/>
                  </a:ext>
                </a:extLst>
              </a:tr>
              <a:tr h="51937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i="1" kern="100" dirty="0">
                          <a:effectLst/>
                        </a:rPr>
                        <a:t>Switching Cost</a:t>
                      </a:r>
                      <a:endParaRPr lang="en-ID" sz="16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>
                          <a:effectLst/>
                        </a:rPr>
                        <a:t>0.087</a:t>
                      </a:r>
                      <a:endParaRPr lang="en-ID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>
                          <a:effectLst/>
                        </a:rPr>
                        <a:t>-0.026</a:t>
                      </a:r>
                      <a:endParaRPr lang="en-ID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>
                          <a:effectLst/>
                        </a:rPr>
                        <a:t>-0.006</a:t>
                      </a:r>
                      <a:endParaRPr lang="en-ID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>
                          <a:effectLst/>
                        </a:rPr>
                        <a:t>0.160</a:t>
                      </a:r>
                      <a:endParaRPr lang="en-ID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 dirty="0">
                          <a:effectLst/>
                        </a:rPr>
                        <a:t>0.856</a:t>
                      </a:r>
                      <a:endParaRPr lang="en-ID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208821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7F6271A7-F7A9-0A51-CB32-7385E1500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338895"/>
              </p:ext>
            </p:extLst>
          </p:nvPr>
        </p:nvGraphicFramePr>
        <p:xfrm>
          <a:off x="9295050" y="6495012"/>
          <a:ext cx="8185509" cy="25287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95251">
                  <a:extLst>
                    <a:ext uri="{9D8B030D-6E8A-4147-A177-3AD203B41FA5}">
                      <a16:colId xmlns:a16="http://schemas.microsoft.com/office/drawing/2014/main" val="1715648088"/>
                    </a:ext>
                  </a:extLst>
                </a:gridCol>
                <a:gridCol w="1275242">
                  <a:extLst>
                    <a:ext uri="{9D8B030D-6E8A-4147-A177-3AD203B41FA5}">
                      <a16:colId xmlns:a16="http://schemas.microsoft.com/office/drawing/2014/main" val="1231417370"/>
                    </a:ext>
                  </a:extLst>
                </a:gridCol>
                <a:gridCol w="1276652">
                  <a:extLst>
                    <a:ext uri="{9D8B030D-6E8A-4147-A177-3AD203B41FA5}">
                      <a16:colId xmlns:a16="http://schemas.microsoft.com/office/drawing/2014/main" val="1416316207"/>
                    </a:ext>
                  </a:extLst>
                </a:gridCol>
                <a:gridCol w="1276652">
                  <a:extLst>
                    <a:ext uri="{9D8B030D-6E8A-4147-A177-3AD203B41FA5}">
                      <a16:colId xmlns:a16="http://schemas.microsoft.com/office/drawing/2014/main" val="4226600333"/>
                    </a:ext>
                  </a:extLst>
                </a:gridCol>
                <a:gridCol w="1276652">
                  <a:extLst>
                    <a:ext uri="{9D8B030D-6E8A-4147-A177-3AD203B41FA5}">
                      <a16:colId xmlns:a16="http://schemas.microsoft.com/office/drawing/2014/main" val="3621364853"/>
                    </a:ext>
                  </a:extLst>
                </a:gridCol>
                <a:gridCol w="1185060">
                  <a:extLst>
                    <a:ext uri="{9D8B030D-6E8A-4147-A177-3AD203B41FA5}">
                      <a16:colId xmlns:a16="http://schemas.microsoft.com/office/drawing/2014/main" val="30592120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600" kern="100" dirty="0" err="1">
                          <a:effectLst/>
                        </a:rPr>
                        <a:t>Konstruk</a:t>
                      </a:r>
                      <a:endParaRPr lang="en-ID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600" kern="100">
                          <a:effectLst/>
                        </a:rPr>
                        <a:t>CE</a:t>
                      </a:r>
                      <a:endParaRPr lang="en-ID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600" kern="100" dirty="0">
                          <a:effectLst/>
                        </a:rPr>
                        <a:t>PP</a:t>
                      </a:r>
                      <a:endParaRPr lang="en-ID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600" kern="100" dirty="0">
                          <a:effectLst/>
                        </a:rPr>
                        <a:t>PQ</a:t>
                      </a:r>
                      <a:endParaRPr lang="en-ID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600" kern="100" dirty="0">
                          <a:effectLst/>
                        </a:rPr>
                        <a:t>RI</a:t>
                      </a:r>
                      <a:endParaRPr lang="en-ID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600" kern="100" dirty="0">
                          <a:effectLst/>
                        </a:rPr>
                        <a:t>SC</a:t>
                      </a:r>
                      <a:endParaRPr lang="en-ID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1424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600" i="1" kern="100" dirty="0">
                          <a:effectLst/>
                        </a:rPr>
                        <a:t>Customer Experience</a:t>
                      </a:r>
                      <a:endParaRPr lang="en-ID" sz="14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4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4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4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4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4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4745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600" i="1" kern="100" dirty="0">
                          <a:effectLst/>
                        </a:rPr>
                        <a:t>Perceived Price</a:t>
                      </a:r>
                      <a:endParaRPr lang="en-ID" sz="14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600" kern="100" dirty="0">
                          <a:effectLst/>
                        </a:rPr>
                        <a:t>0.040</a:t>
                      </a:r>
                      <a:endParaRPr lang="en-ID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4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4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4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4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162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600" i="1" kern="100" dirty="0">
                          <a:effectLst/>
                        </a:rPr>
                        <a:t>Perceived Quality</a:t>
                      </a:r>
                      <a:endParaRPr lang="en-ID" sz="14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600" kern="100">
                          <a:effectLst/>
                        </a:rPr>
                        <a:t>0.075</a:t>
                      </a:r>
                      <a:endParaRPr lang="en-ID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600" kern="100">
                          <a:effectLst/>
                        </a:rPr>
                        <a:t>0.047</a:t>
                      </a:r>
                      <a:endParaRPr lang="en-ID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4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4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4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0017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600" i="1" kern="100" dirty="0">
                          <a:effectLst/>
                        </a:rPr>
                        <a:t>Repurchase Intention</a:t>
                      </a:r>
                      <a:endParaRPr lang="en-ID" sz="14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600" kern="100">
                          <a:effectLst/>
                        </a:rPr>
                        <a:t>0.137</a:t>
                      </a:r>
                      <a:endParaRPr lang="en-ID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600" kern="100">
                          <a:effectLst/>
                        </a:rPr>
                        <a:t>0.729</a:t>
                      </a:r>
                      <a:endParaRPr lang="en-ID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600" kern="100">
                          <a:effectLst/>
                        </a:rPr>
                        <a:t>0.176</a:t>
                      </a:r>
                      <a:endParaRPr lang="en-ID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4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4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3591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600" i="1" kern="100" dirty="0">
                          <a:effectLst/>
                        </a:rPr>
                        <a:t>Switching Cost</a:t>
                      </a:r>
                      <a:endParaRPr lang="en-ID" sz="14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600" kern="100">
                          <a:effectLst/>
                        </a:rPr>
                        <a:t>0.091</a:t>
                      </a:r>
                      <a:endParaRPr lang="en-ID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600" kern="100" dirty="0">
                          <a:effectLst/>
                        </a:rPr>
                        <a:t>0.064</a:t>
                      </a:r>
                      <a:endParaRPr lang="en-ID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600" kern="100">
                          <a:effectLst/>
                        </a:rPr>
                        <a:t>0.053</a:t>
                      </a:r>
                      <a:endParaRPr lang="en-ID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600" kern="100" dirty="0">
                          <a:effectLst/>
                        </a:rPr>
                        <a:t>0.159</a:t>
                      </a:r>
                      <a:endParaRPr lang="en-ID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4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1844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BFB7A-3B12-6BB5-17D2-0434A7C78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ED34F0F-1DFD-4885-8320-0DC9028DD07F}"/>
              </a:ext>
            </a:extLst>
          </p:cNvPr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7177CE9-3C16-2D63-5B7D-6DC7DEB31047}"/>
                </a:ext>
              </a:extLst>
            </p:cNvPr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7D3CF6C-AE59-366E-B0BE-F3D10C6ECB3E}"/>
              </a:ext>
            </a:extLst>
          </p:cNvPr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B9E6B6E-DE02-94A4-DB9D-8D1AC07E5952}"/>
                </a:ext>
              </a:extLst>
            </p:cNvPr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0DD6D163-474A-353C-243B-A14D4A40A5EC}"/>
              </a:ext>
            </a:extLst>
          </p:cNvPr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FBDA405-4148-1CF6-5D79-D981A5B74011}"/>
              </a:ext>
            </a:extLst>
          </p:cNvPr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873F080-4904-5A47-36D3-8E6B7ACEED87}"/>
                </a:ext>
              </a:extLst>
            </p:cNvPr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97610A1-C2A1-919E-A7F8-42B2C08731FA}"/>
                </a:ext>
              </a:extLst>
            </p:cNvPr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69C95A7-13D2-F2E1-6E37-7D104A997A32}"/>
              </a:ext>
            </a:extLst>
          </p:cNvPr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C998977-C11B-1699-2924-5E467BA29B02}"/>
                </a:ext>
              </a:extLst>
            </p:cNvPr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BF049AE-B32E-450C-BF88-547CFCBA0628}"/>
                </a:ext>
              </a:extLst>
            </p:cNvPr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1BC089F-F899-19DE-148D-4689342B6882}"/>
              </a:ext>
            </a:extLst>
          </p:cNvPr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08F6144-2244-A8AC-F1D2-8FB28161BEED}"/>
                </a:ext>
              </a:extLst>
            </p:cNvPr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C1CE6325-DECE-88E6-E9C4-74727C7D5DE1}"/>
                </a:ext>
              </a:extLst>
            </p:cNvPr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32F6A0B-4BA1-182B-E47D-B4C63FDC8BDE}"/>
              </a:ext>
            </a:extLst>
          </p:cNvPr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CBABD980-2CE4-2A4B-D067-1E93F29351AD}"/>
                </a:ext>
              </a:extLst>
            </p:cNvPr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48E09457-D216-DE12-24AC-96183045A8D4}"/>
                </a:ext>
              </a:extLst>
            </p:cNvPr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EA9695C-58D5-7D82-7B24-9591F18FE6BE}"/>
              </a:ext>
            </a:extLst>
          </p:cNvPr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CD0DD57-5F57-D110-EA28-DD3CFAEEEF54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21047DDA-1C61-6671-2A36-6E53475FB604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232947D6-3E2C-58B0-2D92-7BE93F4F33F2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74008172-30C8-AB7C-EA6E-2BA7E74F1DC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6119FB7B-329B-3909-CED4-6BA5162D146B}"/>
              </a:ext>
            </a:extLst>
          </p:cNvPr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3A6D5716-85D8-B63B-AE93-39EF6D150BD5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2099DDA3-E802-2A5E-677A-ECF90D2A5982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63E7B0AB-9FC6-4FF4-0536-D3264513A60B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0F70B815-1A17-DF38-2AEE-D2CBB226A9A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F6B20AAC-45B4-6849-01C1-01808F2A69E5}"/>
              </a:ext>
            </a:extLst>
          </p:cNvPr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2FE65456-8BF8-FCDD-7DB9-CEF047457F41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1876F5FC-93EC-B2F6-E7DC-BE26949BA928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4BBCDA24-17E5-A93E-66E1-61FB18F2F158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970057DC-234C-183D-50AD-691EBA245917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03B81B56-F4D8-30E4-F5E9-6ACE2F387288}"/>
              </a:ext>
            </a:extLst>
          </p:cNvPr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B73CE633-81FE-6564-1E0B-895900F53258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D0FFB2BE-DD09-B9FB-B5EB-8EA308410355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57330401-2D7A-A18A-010F-91EC6A79EEAB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>
                <a:extLst>
                  <a:ext uri="{FF2B5EF4-FFF2-40B4-BE49-F238E27FC236}">
                    <a16:creationId xmlns:a16="http://schemas.microsoft.com/office/drawing/2014/main" id="{78549B55-738E-24A8-89E3-A8AB8499D9B0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39A60F69-C281-301A-F2CD-8A55741883AD}"/>
              </a:ext>
            </a:extLst>
          </p:cNvPr>
          <p:cNvSpPr/>
          <p:nvPr/>
        </p:nvSpPr>
        <p:spPr>
          <a:xfrm>
            <a:off x="503580" y="228600"/>
            <a:ext cx="15977391" cy="1094016"/>
          </a:xfrm>
          <a:custGeom>
            <a:avLst/>
            <a:gdLst/>
            <a:ahLst/>
            <a:cxnLst/>
            <a:rect l="l" t="t" r="r" b="b"/>
            <a:pathLst>
              <a:path w="21303188" h="1458688">
                <a:moveTo>
                  <a:pt x="0" y="0"/>
                </a:moveTo>
                <a:lnTo>
                  <a:pt x="21303188" y="0"/>
                </a:lnTo>
                <a:lnTo>
                  <a:pt x="21303188" y="1458688"/>
                </a:lnTo>
                <a:lnTo>
                  <a:pt x="0" y="14586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962C2D76-BFB3-7D49-504D-421C08C228D1}"/>
              </a:ext>
            </a:extLst>
          </p:cNvPr>
          <p:cNvSpPr txBox="1"/>
          <p:nvPr/>
        </p:nvSpPr>
        <p:spPr>
          <a:xfrm>
            <a:off x="630659" y="2090907"/>
            <a:ext cx="6455941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400" b="1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UJI MEASUREMENT MODEL</a:t>
            </a:r>
          </a:p>
          <a:p>
            <a:pPr marL="728651" lvl="2" algn="l">
              <a:lnSpc>
                <a:spcPts val="2700"/>
              </a:lnSpc>
            </a:pPr>
            <a:endParaRPr lang="en-US" sz="2400" b="1" dirty="0">
              <a:solidFill>
                <a:srgbClr val="000000"/>
              </a:solidFill>
              <a:latin typeface="Abadi" panose="020B0604020104020204" pitchFamily="34" charset="0"/>
              <a:ea typeface="Arial Bold"/>
              <a:cs typeface="Arial Bold"/>
              <a:sym typeface="Arial Bold"/>
            </a:endParaRPr>
          </a:p>
          <a:p>
            <a:pPr marL="1185851" lvl="2" indent="-457200" algn="l">
              <a:lnSpc>
                <a:spcPts val="2700"/>
              </a:lnSpc>
              <a:buFont typeface="+mj-lt"/>
              <a:buAutoNum type="alphaLcPeriod" startAt="2"/>
            </a:pPr>
            <a:r>
              <a:rPr lang="en-US" sz="2400" b="1" dirty="0">
                <a:solidFill>
                  <a:srgbClr val="000000"/>
                </a:solidFill>
                <a:latin typeface="Abadi" panose="020B0604020104020204" pitchFamily="34" charset="0"/>
                <a:ea typeface="Arial Bold"/>
                <a:cs typeface="Arial Bold"/>
                <a:sym typeface="Arial Bold"/>
              </a:rPr>
              <a:t>Uji </a:t>
            </a:r>
            <a:r>
              <a:rPr lang="en-US" sz="2400" b="1" dirty="0" err="1">
                <a:solidFill>
                  <a:srgbClr val="000000"/>
                </a:solidFill>
                <a:latin typeface="Abadi" panose="020B0604020104020204" pitchFamily="34" charset="0"/>
                <a:ea typeface="Arial Bold"/>
                <a:cs typeface="Arial Bold"/>
                <a:sym typeface="Arial Bold"/>
              </a:rPr>
              <a:t>Reliabilitas</a:t>
            </a:r>
            <a:endParaRPr lang="en-US" sz="2400" b="1" dirty="0">
              <a:solidFill>
                <a:srgbClr val="000000"/>
              </a:solidFill>
              <a:latin typeface="Abadi" panose="020B0604020104020204" pitchFamily="34" charset="0"/>
              <a:ea typeface="Arial Bold"/>
              <a:cs typeface="Arial Bold"/>
              <a:sym typeface="Arial Bold"/>
            </a:endParaRPr>
          </a:p>
          <a:p>
            <a:pPr marL="1643051" lvl="3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ID" sz="2400" i="1" dirty="0">
                <a:latin typeface="Abadi" panose="020B0604020104020204" pitchFamily="34" charset="0"/>
              </a:rPr>
              <a:t>Cronbach’s Alpha</a:t>
            </a:r>
            <a:r>
              <a:rPr lang="en-ID" sz="2400" dirty="0">
                <a:latin typeface="Abadi" panose="020B0604020104020204" pitchFamily="34" charset="0"/>
              </a:rPr>
              <a:t> ≥ 0,70</a:t>
            </a:r>
          </a:p>
          <a:p>
            <a:pPr marL="1643051" lvl="3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ID" sz="2400" i="1" dirty="0">
                <a:latin typeface="Abadi" panose="020B0604020104020204" pitchFamily="34" charset="0"/>
              </a:rPr>
              <a:t>Composite Reliability</a:t>
            </a:r>
            <a:r>
              <a:rPr lang="en-ID" sz="2400" dirty="0">
                <a:latin typeface="Abadi" panose="020B0604020104020204" pitchFamily="34" charset="0"/>
              </a:rPr>
              <a:t> ≥ 0,70</a:t>
            </a: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D4438EA0-B417-3F8E-9F26-16CB785D7E7F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E173A60C-2A89-5C5F-5F92-EAD4342FC8D6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154A1B96-5017-84FD-C5BA-3DCFED49C4FB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283"/>
                </a:lnSpc>
              </a:pP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PENGARUH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PERCEIVED PRICE, PERCEIVED QUALITY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DAN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CUSTOMER EXPERIENCE 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TERHADAP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REPURCHASE INTENTION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DENGAN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SWITCHING COST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 SEBAGAI VARIABEL MODERASI (STUDI PADA HOTEL, RESTORAN, DAN KATERING PENGGUNA MINYAK GORENG DI JAKARTA)</a:t>
              </a:r>
            </a:p>
          </p:txBody>
        </p:sp>
      </p:grp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D100947B-D6AC-8384-3F7F-40C3035F4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982646"/>
              </p:ext>
            </p:extLst>
          </p:nvPr>
        </p:nvGraphicFramePr>
        <p:xfrm>
          <a:off x="2398384" y="3906189"/>
          <a:ext cx="9601044" cy="377037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840118">
                  <a:extLst>
                    <a:ext uri="{9D8B030D-6E8A-4147-A177-3AD203B41FA5}">
                      <a16:colId xmlns:a16="http://schemas.microsoft.com/office/drawing/2014/main" val="2794505146"/>
                    </a:ext>
                  </a:extLst>
                </a:gridCol>
                <a:gridCol w="2473270">
                  <a:extLst>
                    <a:ext uri="{9D8B030D-6E8A-4147-A177-3AD203B41FA5}">
                      <a16:colId xmlns:a16="http://schemas.microsoft.com/office/drawing/2014/main" val="4011696405"/>
                    </a:ext>
                  </a:extLst>
                </a:gridCol>
                <a:gridCol w="1369857">
                  <a:extLst>
                    <a:ext uri="{9D8B030D-6E8A-4147-A177-3AD203B41FA5}">
                      <a16:colId xmlns:a16="http://schemas.microsoft.com/office/drawing/2014/main" val="1000680188"/>
                    </a:ext>
                  </a:extLst>
                </a:gridCol>
                <a:gridCol w="1917799">
                  <a:extLst>
                    <a:ext uri="{9D8B030D-6E8A-4147-A177-3AD203B41FA5}">
                      <a16:colId xmlns:a16="http://schemas.microsoft.com/office/drawing/2014/main" val="33539197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 err="1">
                          <a:effectLst/>
                        </a:rPr>
                        <a:t>Konstruk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>
                          <a:effectLst/>
                        </a:rPr>
                        <a:t>Cronbach’s Alpha</a:t>
                      </a:r>
                      <a:endParaRPr lang="en-ID" sz="18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 err="1">
                          <a:effectLst/>
                        </a:rPr>
                        <a:t>Rho_A</a:t>
                      </a:r>
                      <a:endParaRPr lang="en-ID" sz="18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>
                          <a:effectLst/>
                        </a:rPr>
                        <a:t>Composite Reliability</a:t>
                      </a:r>
                      <a:endParaRPr lang="en-ID" sz="18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8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>
                          <a:effectLst/>
                        </a:rPr>
                        <a:t>Customer Experience</a:t>
                      </a:r>
                      <a:endParaRPr lang="en-ID" sz="18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0.964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0.978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0.969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2444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>
                          <a:effectLst/>
                        </a:rPr>
                        <a:t>Perceived Price</a:t>
                      </a:r>
                      <a:endParaRPr lang="en-ID" sz="18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0.940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0.942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0.953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088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>
                          <a:effectLst/>
                        </a:rPr>
                        <a:t>Perceived Quality</a:t>
                      </a:r>
                      <a:endParaRPr lang="en-ID" sz="18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0.916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0.930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0.934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599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>
                          <a:effectLst/>
                        </a:rPr>
                        <a:t>Switching Cost</a:t>
                      </a:r>
                      <a:endParaRPr lang="en-ID" sz="18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0.964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0.975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0.968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3121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>
                          <a:effectLst/>
                        </a:rPr>
                        <a:t>Repurchase Intention </a:t>
                      </a:r>
                      <a:endParaRPr lang="en-ID" sz="18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0.955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0.956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0.962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5571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224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4D491-E644-4F6B-EF4F-E6B6A1949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3C8FC86A-580A-178E-E098-AA1C51812A7E}"/>
              </a:ext>
            </a:extLst>
          </p:cNvPr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B545A79-FF10-9D9C-344A-A3B62466B6BD}"/>
                </a:ext>
              </a:extLst>
            </p:cNvPr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E1B5B2B-E8AD-D7B0-6B9A-5610456AC7BB}"/>
              </a:ext>
            </a:extLst>
          </p:cNvPr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16DBC90-9C34-5240-2AF2-9E229B6FC5B3}"/>
                </a:ext>
              </a:extLst>
            </p:cNvPr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825B8936-574D-5C56-2374-178DCCACD9AD}"/>
              </a:ext>
            </a:extLst>
          </p:cNvPr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D1680ABA-2EEE-4F1B-F89D-AEF1653D83C9}"/>
              </a:ext>
            </a:extLst>
          </p:cNvPr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A90E6EC-B858-44AD-F380-2F0646E52F2F}"/>
                </a:ext>
              </a:extLst>
            </p:cNvPr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259AF94-0240-66A6-72B6-0E5E54B5FCF9}"/>
                </a:ext>
              </a:extLst>
            </p:cNvPr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191317A-5407-1D85-AEF4-107E8EA4AEAF}"/>
              </a:ext>
            </a:extLst>
          </p:cNvPr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33FCFF2-F0C2-44FF-155C-4829C6580E1D}"/>
                </a:ext>
              </a:extLst>
            </p:cNvPr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6A511F6-46C5-5517-8343-7F653586E6BA}"/>
                </a:ext>
              </a:extLst>
            </p:cNvPr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BE38D178-52C2-EB4B-E4DF-4A6A0CDEA58E}"/>
              </a:ext>
            </a:extLst>
          </p:cNvPr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9700F5D-C00B-8E93-9186-60EA36485EE4}"/>
                </a:ext>
              </a:extLst>
            </p:cNvPr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5C71F4B1-89E1-1167-37F9-2AFA82339EFE}"/>
                </a:ext>
              </a:extLst>
            </p:cNvPr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2EA886E-E170-5CA5-C079-253BF7732E67}"/>
              </a:ext>
            </a:extLst>
          </p:cNvPr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604CC91-69A5-0B98-1F4B-8D839289404E}"/>
                </a:ext>
              </a:extLst>
            </p:cNvPr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8480226E-560F-1692-2160-9B8A8DE15AA5}"/>
                </a:ext>
              </a:extLst>
            </p:cNvPr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7BFB537-56C7-7DF9-1A24-A4D580C6965B}"/>
              </a:ext>
            </a:extLst>
          </p:cNvPr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36329AA2-71D0-26B5-7F00-91343C31492C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C6A4EFA3-D1D0-6286-19C2-13EFCD857C37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0AD141F5-60E1-0881-4C5D-3F50472336EE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7BCCF28B-BD73-B121-47D4-A3ECD011F5D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DB3BA038-D4AF-92C3-FEFF-225DA73C61B9}"/>
              </a:ext>
            </a:extLst>
          </p:cNvPr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0F9466EB-3143-9F3A-E6EC-2C7CF1BC5976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A441B622-0E45-02BC-96CA-14DDA9213D6F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AF83385B-09DC-3047-CA33-3F49F50C330F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5D1C0AF5-7795-C6BD-B070-FE6D606724B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41F37DA7-4D69-2C90-8AC6-BE3FF01E35CB}"/>
              </a:ext>
            </a:extLst>
          </p:cNvPr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7D66F069-F79A-7E3B-2D45-C37EE1C2857E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CC0BA2FD-67F6-D09F-925B-14617964EDED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DB9A7F15-13BA-4D38-3014-8879E3D8073F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9C616174-9789-5737-C27F-750CC22E4D8D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6E743658-A8B7-11A9-30CE-85526D6B8056}"/>
              </a:ext>
            </a:extLst>
          </p:cNvPr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ECC273F0-B41C-2E08-0002-BF2DDD57CDD5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9A32E591-FACE-B782-1DCC-B5B03352FA79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9C310A01-38B0-FEA1-9CAC-9B28857B97BE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>
                <a:extLst>
                  <a:ext uri="{FF2B5EF4-FFF2-40B4-BE49-F238E27FC236}">
                    <a16:creationId xmlns:a16="http://schemas.microsoft.com/office/drawing/2014/main" id="{559C8BB7-AF19-99F6-7619-AC5AB387FCBE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6FA0E333-79D7-DB6F-B949-B1AF91A2B825}"/>
              </a:ext>
            </a:extLst>
          </p:cNvPr>
          <p:cNvSpPr/>
          <p:nvPr/>
        </p:nvSpPr>
        <p:spPr>
          <a:xfrm>
            <a:off x="503580" y="228600"/>
            <a:ext cx="15977391" cy="1094016"/>
          </a:xfrm>
          <a:custGeom>
            <a:avLst/>
            <a:gdLst/>
            <a:ahLst/>
            <a:cxnLst/>
            <a:rect l="l" t="t" r="r" b="b"/>
            <a:pathLst>
              <a:path w="21303188" h="1458688">
                <a:moveTo>
                  <a:pt x="0" y="0"/>
                </a:moveTo>
                <a:lnTo>
                  <a:pt x="21303188" y="0"/>
                </a:lnTo>
                <a:lnTo>
                  <a:pt x="21303188" y="1458688"/>
                </a:lnTo>
                <a:lnTo>
                  <a:pt x="0" y="14586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441E63FC-CCE2-F3A6-6196-DB180D5A5910}"/>
              </a:ext>
            </a:extLst>
          </p:cNvPr>
          <p:cNvSpPr txBox="1"/>
          <p:nvPr/>
        </p:nvSpPr>
        <p:spPr>
          <a:xfrm>
            <a:off x="630659" y="2090907"/>
            <a:ext cx="17158016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50176" lvl="3" indent="-364325">
              <a:lnSpc>
                <a:spcPts val="2700"/>
              </a:lnSpc>
              <a:buFont typeface="Arial"/>
              <a:buChar char="⚬"/>
            </a:pPr>
            <a:r>
              <a:rPr lang="en-US" sz="2400" b="1" dirty="0">
                <a:solidFill>
                  <a:srgbClr val="000000"/>
                </a:solidFill>
                <a:latin typeface="Abadi" panose="020B0604020104020204" pitchFamily="34" charset="0"/>
                <a:ea typeface="Open Sans"/>
                <a:cs typeface="Open Sans"/>
                <a:sym typeface="Open Sans"/>
              </a:rPr>
              <a:t>Uji </a:t>
            </a:r>
            <a:r>
              <a:rPr lang="en-US" sz="2400" b="1" dirty="0" err="1">
                <a:solidFill>
                  <a:srgbClr val="000000"/>
                </a:solidFill>
                <a:latin typeface="Abadi" panose="020B0604020104020204" pitchFamily="34" charset="0"/>
                <a:ea typeface="Open Sans"/>
                <a:cs typeface="Open Sans"/>
                <a:sym typeface="Open Sans"/>
              </a:rPr>
              <a:t>Struktural</a:t>
            </a:r>
            <a:r>
              <a:rPr lang="en-US" sz="2400" b="1" dirty="0">
                <a:solidFill>
                  <a:srgbClr val="000000"/>
                </a:solidFill>
                <a:latin typeface="Abadi" panose="020B0604020104020204" pitchFamily="34" charset="0"/>
                <a:ea typeface="Open Sans"/>
                <a:cs typeface="Open Sans"/>
                <a:sym typeface="Open Sans"/>
              </a:rPr>
              <a:t> model</a:t>
            </a:r>
          </a:p>
          <a:p>
            <a:pPr marL="2100251" lvl="4" indent="-457200">
              <a:lnSpc>
                <a:spcPts val="27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Open Sans"/>
                <a:cs typeface="Open Sans"/>
                <a:sym typeface="Open Sans"/>
              </a:rPr>
              <a:t>Uji Bootstrapping</a:t>
            </a: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DB9F321F-D1B0-3792-6232-0AC0584D656A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988240A2-D4A0-3C0A-4919-535590CC0751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91E568FE-05D6-7076-E069-157CABE4DAB5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283"/>
                </a:lnSpc>
              </a:pP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PENGARUH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PERCEIVED PRICE, PERCEIVED QUALITY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DAN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CUSTOMER EXPERIENCE 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TERHADAP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REPURCHASE INTENTION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DENGAN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SWITCHING COST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 SEBAGAI VARIABEL MODERASI (STUDI PADA HOTEL, RESTORAN, DAN KATERING PENGGUNA MINYAK GORENG DI JAKARTA)</a:t>
              </a: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F6FA677-6907-FE7C-D8E6-5472D974F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211333"/>
              </p:ext>
            </p:extLst>
          </p:nvPr>
        </p:nvGraphicFramePr>
        <p:xfrm>
          <a:off x="2743200" y="3102822"/>
          <a:ext cx="13411201" cy="589026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00422">
                  <a:extLst>
                    <a:ext uri="{9D8B030D-6E8A-4147-A177-3AD203B41FA5}">
                      <a16:colId xmlns:a16="http://schemas.microsoft.com/office/drawing/2014/main" val="3923577354"/>
                    </a:ext>
                  </a:extLst>
                </a:gridCol>
                <a:gridCol w="2981904">
                  <a:extLst>
                    <a:ext uri="{9D8B030D-6E8A-4147-A177-3AD203B41FA5}">
                      <a16:colId xmlns:a16="http://schemas.microsoft.com/office/drawing/2014/main" val="4232767975"/>
                    </a:ext>
                  </a:extLst>
                </a:gridCol>
                <a:gridCol w="2087544">
                  <a:extLst>
                    <a:ext uri="{9D8B030D-6E8A-4147-A177-3AD203B41FA5}">
                      <a16:colId xmlns:a16="http://schemas.microsoft.com/office/drawing/2014/main" val="129226289"/>
                    </a:ext>
                  </a:extLst>
                </a:gridCol>
                <a:gridCol w="2089646">
                  <a:extLst>
                    <a:ext uri="{9D8B030D-6E8A-4147-A177-3AD203B41FA5}">
                      <a16:colId xmlns:a16="http://schemas.microsoft.com/office/drawing/2014/main" val="3781347040"/>
                    </a:ext>
                  </a:extLst>
                </a:gridCol>
                <a:gridCol w="1788720">
                  <a:extLst>
                    <a:ext uri="{9D8B030D-6E8A-4147-A177-3AD203B41FA5}">
                      <a16:colId xmlns:a16="http://schemas.microsoft.com/office/drawing/2014/main" val="3724270091"/>
                    </a:ext>
                  </a:extLst>
                </a:gridCol>
                <a:gridCol w="2962965">
                  <a:extLst>
                    <a:ext uri="{9D8B030D-6E8A-4147-A177-3AD203B41FA5}">
                      <a16:colId xmlns:a16="http://schemas.microsoft.com/office/drawing/2014/main" val="2789932557"/>
                    </a:ext>
                  </a:extLst>
                </a:gridCol>
              </a:tblGrid>
              <a:tr h="43672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Jalur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i="1" kern="100" dirty="0">
                          <a:effectLst/>
                        </a:rPr>
                        <a:t>Original </a:t>
                      </a:r>
                      <a:endParaRPr lang="en-ID" sz="2000" i="1" kern="100" dirty="0">
                        <a:effectLst/>
                      </a:endParaRPr>
                    </a:p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i="1" kern="100" dirty="0">
                          <a:effectLst/>
                        </a:rPr>
                        <a:t>Sample (O)</a:t>
                      </a:r>
                      <a:endParaRPr lang="en-ID" sz="20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STDEV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i="1" kern="100" dirty="0">
                          <a:effectLst/>
                        </a:rPr>
                        <a:t>T-statistic</a:t>
                      </a:r>
                      <a:endParaRPr lang="en-ID" sz="20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i="1" kern="100" dirty="0">
                          <a:effectLst/>
                        </a:rPr>
                        <a:t>P-value</a:t>
                      </a:r>
                      <a:endParaRPr lang="en-ID" sz="20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Keterangan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374880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CE → RI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0.088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0.035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2.471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0.007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 err="1">
                          <a:effectLst/>
                        </a:rPr>
                        <a:t>Signifikan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6742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CESC → RI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-0.045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0.040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1.114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0.133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Tidak </a:t>
                      </a:r>
                      <a:r>
                        <a:rPr lang="en-ID" sz="2400" kern="100" dirty="0" err="1">
                          <a:effectLst/>
                        </a:rPr>
                        <a:t>signifikan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58586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PP → RI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0.688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0.026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26.310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0.000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 err="1">
                          <a:effectLst/>
                        </a:rPr>
                        <a:t>Signifikan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267041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PPSC → RI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0.038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0.033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1.146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0.126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Tidak </a:t>
                      </a:r>
                      <a:r>
                        <a:rPr lang="en-ID" sz="2400" kern="100" dirty="0" err="1">
                          <a:effectLst/>
                        </a:rPr>
                        <a:t>signifikan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116541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PQ → RI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0.136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0.032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4.268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0.000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 err="1">
                          <a:effectLst/>
                        </a:rPr>
                        <a:t>Signifikan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253877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PQSC → RI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0.011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0.031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0.361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0.359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Tidak </a:t>
                      </a:r>
                      <a:r>
                        <a:rPr lang="en-ID" sz="2400" kern="100" dirty="0" err="1">
                          <a:effectLst/>
                        </a:rPr>
                        <a:t>signifikan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285436"/>
                  </a:ext>
                </a:extLst>
              </a:tr>
              <a:tr h="584177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>
                          <a:effectLst/>
                        </a:rPr>
                        <a:t>SC → RI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0.170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0.033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5.242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>
                          <a:effectLst/>
                        </a:rPr>
                        <a:t>0.000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400" kern="100" dirty="0" err="1">
                          <a:effectLst/>
                        </a:rPr>
                        <a:t>Signifikan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81" marR="3828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123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816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58F45-26D6-7674-1803-A3A470978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93895BD-50B9-9276-CD8A-A8B06DAAEF10}"/>
              </a:ext>
            </a:extLst>
          </p:cNvPr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B12FE4A-3AAE-64D4-FD7C-2BE94912EC4E}"/>
                </a:ext>
              </a:extLst>
            </p:cNvPr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CD80ED2-ABA7-C421-C0E3-E70E5AB57CEF}"/>
              </a:ext>
            </a:extLst>
          </p:cNvPr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B14F1BF-ADD8-3C39-1236-4F0F69D861E0}"/>
                </a:ext>
              </a:extLst>
            </p:cNvPr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14F2668C-8781-2A13-9A07-B9C680485217}"/>
              </a:ext>
            </a:extLst>
          </p:cNvPr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15B5492-60FA-3272-973D-819B6911A152}"/>
              </a:ext>
            </a:extLst>
          </p:cNvPr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36616A2-3669-9AD3-0904-A787F6450D75}"/>
                </a:ext>
              </a:extLst>
            </p:cNvPr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85C20D3-FF7A-12C6-EE0B-5B13F67689A9}"/>
                </a:ext>
              </a:extLst>
            </p:cNvPr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7092517-09F9-0305-BC5C-75B16235BDB8}"/>
              </a:ext>
            </a:extLst>
          </p:cNvPr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EE1B1D1-69E2-C555-7BA2-F387F78B432A}"/>
                </a:ext>
              </a:extLst>
            </p:cNvPr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FB9DE57-576C-3D25-0244-1FD9FEEE8339}"/>
                </a:ext>
              </a:extLst>
            </p:cNvPr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757C6FDB-DD19-AB8B-66DB-D9EE2BE0F854}"/>
              </a:ext>
            </a:extLst>
          </p:cNvPr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87848FC-FC3B-AA90-B578-7CADF77797FF}"/>
                </a:ext>
              </a:extLst>
            </p:cNvPr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0AECC29-4341-88AD-D5B2-25EBBB4C9606}"/>
                </a:ext>
              </a:extLst>
            </p:cNvPr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94D775B-FD57-92BF-F921-C8E6503A0CBA}"/>
              </a:ext>
            </a:extLst>
          </p:cNvPr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7A13BD7B-CAB8-3CA0-6344-867C74D32AA3}"/>
                </a:ext>
              </a:extLst>
            </p:cNvPr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56B207FC-8432-4C1F-DE76-782DE1FCF25D}"/>
                </a:ext>
              </a:extLst>
            </p:cNvPr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7E56D1FB-8C44-6D51-2FA8-187C77BA7695}"/>
              </a:ext>
            </a:extLst>
          </p:cNvPr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0A27D47-3136-57E0-CAE8-8D86A8854742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AB8EB211-1C03-6474-D842-498D187B2AB7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1F2C167A-D974-516F-13AE-D974123F663E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8B7CCF55-FA85-80F9-784A-45FC01D8EAB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6EC97B86-0732-A2EC-47C9-F50082335681}"/>
              </a:ext>
            </a:extLst>
          </p:cNvPr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E763896B-FD5A-FCB7-A814-65712B2EEA13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39A913DB-0476-02EE-C23F-3E57DAB6FB9E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F567D019-3190-0F6C-B9B9-9E68C24B355E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182CB3AA-EE78-340F-E6BA-9C5A5210D24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AFC27B40-1C9E-2688-85E4-1C0E76217532}"/>
              </a:ext>
            </a:extLst>
          </p:cNvPr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608B1D9F-15CA-3E56-4F61-4D56745B4B42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21E98020-030C-9F54-0E1E-73AC1493E6C7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0DAD5061-CC78-E46B-2297-F47BC7B04874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04F9D455-7AC5-E26D-5703-F70CD9197057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983532F3-159E-CF54-B228-C7D87FF3AB45}"/>
              </a:ext>
            </a:extLst>
          </p:cNvPr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AFEE2B70-B32A-0F31-FD2E-5172BBF86005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CB854CBE-4082-1D1C-A3F7-A14C5C5039CC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54EDFB5B-3B19-A286-0384-6A9C837E88AE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>
                <a:extLst>
                  <a:ext uri="{FF2B5EF4-FFF2-40B4-BE49-F238E27FC236}">
                    <a16:creationId xmlns:a16="http://schemas.microsoft.com/office/drawing/2014/main" id="{878825AC-E31E-FD72-4C6A-BDAC004E3980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E5C1F97A-B196-32F4-05FA-D1752A630712}"/>
              </a:ext>
            </a:extLst>
          </p:cNvPr>
          <p:cNvSpPr/>
          <p:nvPr/>
        </p:nvSpPr>
        <p:spPr>
          <a:xfrm>
            <a:off x="503580" y="228600"/>
            <a:ext cx="15977391" cy="1094016"/>
          </a:xfrm>
          <a:custGeom>
            <a:avLst/>
            <a:gdLst/>
            <a:ahLst/>
            <a:cxnLst/>
            <a:rect l="l" t="t" r="r" b="b"/>
            <a:pathLst>
              <a:path w="21303188" h="1458688">
                <a:moveTo>
                  <a:pt x="0" y="0"/>
                </a:moveTo>
                <a:lnTo>
                  <a:pt x="21303188" y="0"/>
                </a:lnTo>
                <a:lnTo>
                  <a:pt x="21303188" y="1458688"/>
                </a:lnTo>
                <a:lnTo>
                  <a:pt x="0" y="14586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1836E767-A403-E75F-4747-CD7CDD149678}"/>
              </a:ext>
            </a:extLst>
          </p:cNvPr>
          <p:cNvSpPr txBox="1"/>
          <p:nvPr/>
        </p:nvSpPr>
        <p:spPr>
          <a:xfrm>
            <a:off x="-817121" y="2104742"/>
            <a:ext cx="10418341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00251" lvl="4" indent="-457200">
              <a:lnSpc>
                <a:spcPts val="2700"/>
              </a:lnSpc>
              <a:buFont typeface="+mj-lt"/>
              <a:buAutoNum type="arabicPeriod" startAt="2"/>
            </a:pP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Open Sans"/>
                <a:cs typeface="Open Sans"/>
                <a:sym typeface="Open Sans"/>
              </a:rPr>
              <a:t>Uji Model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Open Sans"/>
                <a:cs typeface="Open Sans"/>
                <a:sym typeface="Open Sans"/>
              </a:rPr>
              <a:t>Struktural</a:t>
            </a: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100251" lvl="4" indent="-457200">
              <a:lnSpc>
                <a:spcPts val="2700"/>
              </a:lnSpc>
              <a:buFont typeface="+mj-lt"/>
              <a:buAutoNum type="arabicPeriod" startAt="2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100251" lvl="4" indent="-457200">
              <a:lnSpc>
                <a:spcPts val="2700"/>
              </a:lnSpc>
              <a:buFont typeface="+mj-lt"/>
              <a:buAutoNum type="arabicPeriod" startAt="2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100251" lvl="4" indent="-457200">
              <a:lnSpc>
                <a:spcPts val="2700"/>
              </a:lnSpc>
              <a:buFont typeface="+mj-lt"/>
              <a:buAutoNum type="arabicPeriod" startAt="2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100251" lvl="4" indent="-457200">
              <a:lnSpc>
                <a:spcPts val="2700"/>
              </a:lnSpc>
              <a:buFont typeface="+mj-lt"/>
              <a:buAutoNum type="arabicPeriod" startAt="2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100251" lvl="4" indent="-457200">
              <a:lnSpc>
                <a:spcPts val="2700"/>
              </a:lnSpc>
              <a:buFont typeface="+mj-lt"/>
              <a:buAutoNum type="arabicPeriod" startAt="2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100251" lvl="4" indent="-457200">
              <a:lnSpc>
                <a:spcPts val="2700"/>
              </a:lnSpc>
              <a:buFont typeface="+mj-lt"/>
              <a:buAutoNum type="arabicPeriod" startAt="2"/>
            </a:pP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Open Sans"/>
                <a:cs typeface="Open Sans"/>
                <a:sym typeface="Open Sans"/>
              </a:rPr>
              <a:t>Uji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Open Sans"/>
                <a:cs typeface="Open Sans"/>
                <a:sym typeface="Open Sans"/>
              </a:rPr>
              <a:t>Godness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Open Sans"/>
                <a:cs typeface="Open Sans"/>
                <a:sym typeface="Open Sans"/>
              </a:rPr>
              <a:t> of Fit</a:t>
            </a: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Open Sans"/>
                <a:cs typeface="Open Sans"/>
                <a:sym typeface="Open Sans"/>
              </a:rPr>
              <a:t>Predictive Relevance (Q2)</a:t>
            </a: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0EDA5A49-638E-1E32-106F-1593D4CA1FE2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85597C00-30D9-E973-CBEE-612548AF5C61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51ED94CC-02ED-057D-88D3-82F25C6E867E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283"/>
                </a:lnSpc>
              </a:pP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PENGARUH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PERCEIVED PRICE, PERCEIVED QUALITY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DAN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CUSTOMER EXPERIENCE 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TERHADAP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REPURCHASE INTENTION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DENGAN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SWITCHING COST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 SEBAGAI VARIABEL MODERASI (STUDI PADA HOTEL, RESTORAN, DAN KATERING PENGGUNA MINYAK GORENG DI JAKARTA)</a:t>
              </a: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4914623-0A76-8F6F-D744-547823C97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286959"/>
              </p:ext>
            </p:extLst>
          </p:nvPr>
        </p:nvGraphicFramePr>
        <p:xfrm>
          <a:off x="1252519" y="2550991"/>
          <a:ext cx="6242571" cy="105359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771753">
                  <a:extLst>
                    <a:ext uri="{9D8B030D-6E8A-4147-A177-3AD203B41FA5}">
                      <a16:colId xmlns:a16="http://schemas.microsoft.com/office/drawing/2014/main" val="3879273317"/>
                    </a:ext>
                  </a:extLst>
                </a:gridCol>
                <a:gridCol w="1250082">
                  <a:extLst>
                    <a:ext uri="{9D8B030D-6E8A-4147-A177-3AD203B41FA5}">
                      <a16:colId xmlns:a16="http://schemas.microsoft.com/office/drawing/2014/main" val="3623209466"/>
                    </a:ext>
                  </a:extLst>
                </a:gridCol>
                <a:gridCol w="2220736">
                  <a:extLst>
                    <a:ext uri="{9D8B030D-6E8A-4147-A177-3AD203B41FA5}">
                      <a16:colId xmlns:a16="http://schemas.microsoft.com/office/drawing/2014/main" val="39319372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 err="1">
                          <a:effectLst/>
                        </a:rPr>
                        <a:t>Variabel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R-Square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R-Square Adjusted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369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>
                          <a:effectLst/>
                        </a:rPr>
                        <a:t>Repurchase Intention (RI)</a:t>
                      </a:r>
                      <a:endParaRPr lang="en-ID" sz="18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0.540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0.532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4482651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A59A5580-0E82-93D5-2795-A58DEC22D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678100"/>
              </p:ext>
            </p:extLst>
          </p:nvPr>
        </p:nvGraphicFramePr>
        <p:xfrm>
          <a:off x="1192382" y="4955910"/>
          <a:ext cx="7719007" cy="316077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052143">
                  <a:extLst>
                    <a:ext uri="{9D8B030D-6E8A-4147-A177-3AD203B41FA5}">
                      <a16:colId xmlns:a16="http://schemas.microsoft.com/office/drawing/2014/main" val="1954777509"/>
                    </a:ext>
                  </a:extLst>
                </a:gridCol>
                <a:gridCol w="1076481">
                  <a:extLst>
                    <a:ext uri="{9D8B030D-6E8A-4147-A177-3AD203B41FA5}">
                      <a16:colId xmlns:a16="http://schemas.microsoft.com/office/drawing/2014/main" val="1188491848"/>
                    </a:ext>
                  </a:extLst>
                </a:gridCol>
                <a:gridCol w="1443752">
                  <a:extLst>
                    <a:ext uri="{9D8B030D-6E8A-4147-A177-3AD203B41FA5}">
                      <a16:colId xmlns:a16="http://schemas.microsoft.com/office/drawing/2014/main" val="581934024"/>
                    </a:ext>
                  </a:extLst>
                </a:gridCol>
                <a:gridCol w="2146631">
                  <a:extLst>
                    <a:ext uri="{9D8B030D-6E8A-4147-A177-3AD203B41FA5}">
                      <a16:colId xmlns:a16="http://schemas.microsoft.com/office/drawing/2014/main" val="1049744304"/>
                    </a:ext>
                  </a:extLst>
                </a:gridCol>
              </a:tblGrid>
              <a:tr h="2125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 err="1">
                          <a:effectLst/>
                        </a:rPr>
                        <a:t>Konstruk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SSO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SSE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Q² (=1-SSE/SSO)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1037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>
                          <a:effectLst/>
                        </a:rPr>
                        <a:t>Customer Experience</a:t>
                      </a:r>
                      <a:endParaRPr lang="en-ID" sz="20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3750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3750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20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85234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>
                          <a:effectLst/>
                        </a:rPr>
                        <a:t>Perceived Price</a:t>
                      </a:r>
                      <a:endParaRPr lang="en-ID" sz="2000" i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2250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2250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20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7876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>
                          <a:effectLst/>
                        </a:rPr>
                        <a:t>Perceived Quality</a:t>
                      </a:r>
                      <a:endParaRPr lang="en-ID" sz="2000" i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2250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2250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20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04455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>
                          <a:effectLst/>
                        </a:rPr>
                        <a:t>Repurchase Intention</a:t>
                      </a:r>
                      <a:endParaRPr lang="en-ID" sz="2000" i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3000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1777.924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0.407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75478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>
                          <a:effectLst/>
                        </a:rPr>
                        <a:t>Switching Cost</a:t>
                      </a:r>
                      <a:endParaRPr lang="en-ID" sz="20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4125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4125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20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1564170"/>
                  </a:ext>
                </a:extLst>
              </a:tr>
            </a:tbl>
          </a:graphicData>
        </a:graphic>
      </p:graphicFrame>
      <p:sp>
        <p:nvSpPr>
          <p:cNvPr id="42" name="TextBox 43">
            <a:extLst>
              <a:ext uri="{FF2B5EF4-FFF2-40B4-BE49-F238E27FC236}">
                <a16:creationId xmlns:a16="http://schemas.microsoft.com/office/drawing/2014/main" id="{B11FA7DE-347C-BAFB-AD1F-F8E728F3C5DA}"/>
              </a:ext>
            </a:extLst>
          </p:cNvPr>
          <p:cNvSpPr txBox="1"/>
          <p:nvPr/>
        </p:nvSpPr>
        <p:spPr>
          <a:xfrm>
            <a:off x="7476845" y="4494013"/>
            <a:ext cx="1041834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Open Sans"/>
                <a:cs typeface="Open Sans"/>
                <a:sym typeface="Open Sans"/>
              </a:rPr>
              <a:t>Nilai NFI dan SRMR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8D0E896-9F9C-12A6-F9AD-992B4C300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723270"/>
              </p:ext>
            </p:extLst>
          </p:nvPr>
        </p:nvGraphicFramePr>
        <p:xfrm>
          <a:off x="9601220" y="4939275"/>
          <a:ext cx="8103544" cy="316077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81504">
                  <a:extLst>
                    <a:ext uri="{9D8B030D-6E8A-4147-A177-3AD203B41FA5}">
                      <a16:colId xmlns:a16="http://schemas.microsoft.com/office/drawing/2014/main" val="2368700492"/>
                    </a:ext>
                  </a:extLst>
                </a:gridCol>
                <a:gridCol w="2249370">
                  <a:extLst>
                    <a:ext uri="{9D8B030D-6E8A-4147-A177-3AD203B41FA5}">
                      <a16:colId xmlns:a16="http://schemas.microsoft.com/office/drawing/2014/main" val="1154593640"/>
                    </a:ext>
                  </a:extLst>
                </a:gridCol>
                <a:gridCol w="4372670">
                  <a:extLst>
                    <a:ext uri="{9D8B030D-6E8A-4147-A177-3AD203B41FA5}">
                      <a16:colId xmlns:a16="http://schemas.microsoft.com/office/drawing/2014/main" val="3028063436"/>
                    </a:ext>
                  </a:extLst>
                </a:gridCol>
              </a:tblGrid>
              <a:tr h="26031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2000" i="1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629" marR="36629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>
                          <a:effectLst/>
                        </a:rPr>
                        <a:t>Saturated Model</a:t>
                      </a:r>
                      <a:endParaRPr lang="en-ID" sz="20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9" marR="36629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>
                          <a:effectLst/>
                        </a:rPr>
                        <a:t>Estimated Model</a:t>
                      </a:r>
                      <a:endParaRPr lang="en-ID" sz="20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9" marR="36629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925554"/>
                  </a:ext>
                </a:extLst>
              </a:tr>
              <a:tr h="26031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>
                          <a:effectLst/>
                        </a:rPr>
                        <a:t>SRMR</a:t>
                      </a:r>
                      <a:endParaRPr lang="en-ID" sz="2000" i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9" marR="36629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0.034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0.034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9" marR="36629" marT="0" marB="0"/>
                </a:tc>
                <a:extLst>
                  <a:ext uri="{0D108BD9-81ED-4DB2-BD59-A6C34878D82A}">
                    <a16:rowId xmlns:a16="http://schemas.microsoft.com/office/drawing/2014/main" val="2562789055"/>
                  </a:ext>
                </a:extLst>
              </a:tr>
              <a:tr h="26031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>
                          <a:effectLst/>
                        </a:rPr>
                        <a:t>d_ULS</a:t>
                      </a:r>
                      <a:endParaRPr lang="en-ID" sz="2000" i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9" marR="36629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0.987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0.989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9" marR="36629" marT="0" marB="0"/>
                </a:tc>
                <a:extLst>
                  <a:ext uri="{0D108BD9-81ED-4DB2-BD59-A6C34878D82A}">
                    <a16:rowId xmlns:a16="http://schemas.microsoft.com/office/drawing/2014/main" val="400062886"/>
                  </a:ext>
                </a:extLst>
              </a:tr>
              <a:tr h="26031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>
                          <a:effectLst/>
                        </a:rPr>
                        <a:t>d_G</a:t>
                      </a:r>
                      <a:endParaRPr lang="en-ID" sz="2000" i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9" marR="36629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0.446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0.447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9" marR="36629" marT="0" marB="0"/>
                </a:tc>
                <a:extLst>
                  <a:ext uri="{0D108BD9-81ED-4DB2-BD59-A6C34878D82A}">
                    <a16:rowId xmlns:a16="http://schemas.microsoft.com/office/drawing/2014/main" val="573342501"/>
                  </a:ext>
                </a:extLst>
              </a:tr>
              <a:tr h="33300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>
                          <a:effectLst/>
                        </a:rPr>
                        <a:t>Chi-Square</a:t>
                      </a:r>
                      <a:endParaRPr lang="en-ID" sz="2000" i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9" marR="36629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938.589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939.823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9" marR="36629" marT="0" marB="0"/>
                </a:tc>
                <a:extLst>
                  <a:ext uri="{0D108BD9-81ED-4DB2-BD59-A6C34878D82A}">
                    <a16:rowId xmlns:a16="http://schemas.microsoft.com/office/drawing/2014/main" val="3493846119"/>
                  </a:ext>
                </a:extLst>
              </a:tr>
              <a:tr h="26031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>
                          <a:effectLst/>
                        </a:rPr>
                        <a:t>NFI</a:t>
                      </a:r>
                      <a:endParaRPr lang="en-ID" sz="20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9" marR="36629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0.936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0.936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9" marR="36629" marT="0" marB="0"/>
                </a:tc>
                <a:extLst>
                  <a:ext uri="{0D108BD9-81ED-4DB2-BD59-A6C34878D82A}">
                    <a16:rowId xmlns:a16="http://schemas.microsoft.com/office/drawing/2014/main" val="3645902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507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04AFD-B983-459B-466F-7873B5841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241CEDC-D1D7-A4DB-73A9-8EFE0D8AAAB1}"/>
              </a:ext>
            </a:extLst>
          </p:cNvPr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164A540-291B-2CBF-C0F9-16D4E3615BE0}"/>
                </a:ext>
              </a:extLst>
            </p:cNvPr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5C7DA17-F881-3D5B-9E7E-503D5F02ED2C}"/>
              </a:ext>
            </a:extLst>
          </p:cNvPr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8861038-7D90-D58F-E387-9690C5B41E35}"/>
                </a:ext>
              </a:extLst>
            </p:cNvPr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3464E71E-8258-CD6B-B796-CDA7BD4F3711}"/>
              </a:ext>
            </a:extLst>
          </p:cNvPr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0846C050-D1D4-46DC-09AE-95B16CF7B452}"/>
              </a:ext>
            </a:extLst>
          </p:cNvPr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8C84F87-613F-6A29-1D56-D26B93F8377A}"/>
                </a:ext>
              </a:extLst>
            </p:cNvPr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25C2B13-1A5A-1CBA-B7DF-70B682389C03}"/>
                </a:ext>
              </a:extLst>
            </p:cNvPr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8DDDA7C-28CA-5B21-C9AC-B3187DF62109}"/>
              </a:ext>
            </a:extLst>
          </p:cNvPr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3E583BA-7A8F-BFEE-0ECE-7B1313A8986D}"/>
                </a:ext>
              </a:extLst>
            </p:cNvPr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C89D161-876F-179B-94DC-16886B9321BB}"/>
                </a:ext>
              </a:extLst>
            </p:cNvPr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E98811A-E800-C189-F519-378BB33BEAE3}"/>
              </a:ext>
            </a:extLst>
          </p:cNvPr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6F91D5A-4E2F-C1BA-BE90-C7766EAEE474}"/>
                </a:ext>
              </a:extLst>
            </p:cNvPr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C9D8F86-5C77-7686-A762-C7D6329CBD95}"/>
                </a:ext>
              </a:extLst>
            </p:cNvPr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0C1C4C7C-E6D3-077A-8459-E2CD964F2127}"/>
              </a:ext>
            </a:extLst>
          </p:cNvPr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E2EBA46-59FE-A275-DB63-5B5C049E5783}"/>
                </a:ext>
              </a:extLst>
            </p:cNvPr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B42AC47B-6C10-EDAA-9B0C-6E632A91F8C3}"/>
                </a:ext>
              </a:extLst>
            </p:cNvPr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9937B7B-34EF-0E0C-4BD6-88BBB131B7CC}"/>
              </a:ext>
            </a:extLst>
          </p:cNvPr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5C65E782-FD77-AD38-15DE-E7321CF45745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9FDFEE95-B249-6468-B582-AA1D96E92028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84D4C2FE-78CB-588E-139D-464867F64A80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09404068-175D-CD9D-6E41-63B8BD3A4BE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E658FCFA-2FB2-7EE8-5A6D-BB1E8F5ED3E9}"/>
              </a:ext>
            </a:extLst>
          </p:cNvPr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9395B093-DBE0-EA88-0672-84249F4422C8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332E1B3B-C723-B258-4830-FC30774BBACC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93788911-7439-C648-96D6-7FB850CFEBB0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0133DA84-4670-17C0-2176-1A1712158B4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260F0600-AFB5-5580-C3BA-90948BACA2F4}"/>
              </a:ext>
            </a:extLst>
          </p:cNvPr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F70DA00B-DA8E-89F1-40F1-B630768DA5BF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B4DD0573-BF69-710F-A289-2A7096245403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0DCA0A6C-438D-E8BF-45A2-036295E0A3FE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869E111D-14D7-396A-FD35-3209987638C1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292C9B79-0F22-285F-0748-18EB35BD2BFF}"/>
              </a:ext>
            </a:extLst>
          </p:cNvPr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66363A97-68DA-BE3B-1959-E11A5F4EE4A8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24ED67DC-9DF0-A31C-6161-D3E908A11183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57BD7095-FF23-3478-5AEF-107F4A2EC55E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>
                <a:extLst>
                  <a:ext uri="{FF2B5EF4-FFF2-40B4-BE49-F238E27FC236}">
                    <a16:creationId xmlns:a16="http://schemas.microsoft.com/office/drawing/2014/main" id="{054279D8-008D-7B13-2706-71B140B3766D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84FFE28E-31B9-322D-C4CD-ABE559B76812}"/>
              </a:ext>
            </a:extLst>
          </p:cNvPr>
          <p:cNvSpPr/>
          <p:nvPr/>
        </p:nvSpPr>
        <p:spPr>
          <a:xfrm>
            <a:off x="503580" y="228600"/>
            <a:ext cx="15977391" cy="1094016"/>
          </a:xfrm>
          <a:custGeom>
            <a:avLst/>
            <a:gdLst/>
            <a:ahLst/>
            <a:cxnLst/>
            <a:rect l="l" t="t" r="r" b="b"/>
            <a:pathLst>
              <a:path w="21303188" h="1458688">
                <a:moveTo>
                  <a:pt x="0" y="0"/>
                </a:moveTo>
                <a:lnTo>
                  <a:pt x="21303188" y="0"/>
                </a:lnTo>
                <a:lnTo>
                  <a:pt x="21303188" y="1458688"/>
                </a:lnTo>
                <a:lnTo>
                  <a:pt x="0" y="14586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3">
                <a:extLst>
                  <a:ext uri="{FF2B5EF4-FFF2-40B4-BE49-F238E27FC236}">
                    <a16:creationId xmlns:a16="http://schemas.microsoft.com/office/drawing/2014/main" id="{14B4DC60-B456-A634-98A2-2215F42F5622}"/>
                  </a:ext>
                </a:extLst>
              </p:cNvPr>
              <p:cNvSpPr txBox="1"/>
              <p:nvPr/>
            </p:nvSpPr>
            <p:spPr>
              <a:xfrm>
                <a:off x="-817121" y="2104742"/>
                <a:ext cx="10418341" cy="346248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2100251" lvl="4" indent="-457200">
                  <a:lnSpc>
                    <a:spcPts val="2700"/>
                  </a:lnSpc>
                  <a:buFont typeface="+mj-lt"/>
                  <a:buAutoNum type="arabicPeriod" startAt="3"/>
                </a:pPr>
                <a:r>
                  <a:rPr lang="en-US" sz="2400" dirty="0">
                    <a:solidFill>
                      <a:srgbClr val="000000"/>
                    </a:solidFill>
                    <a:latin typeface="Abadi" panose="020B0604020104020204" pitchFamily="34" charset="0"/>
                    <a:ea typeface="Open Sans"/>
                    <a:cs typeface="Open Sans"/>
                    <a:sym typeface="Open Sans"/>
                  </a:rPr>
                  <a:t>Uji </a:t>
                </a:r>
                <a:r>
                  <a:rPr lang="en-US" sz="2400" dirty="0" err="1">
                    <a:solidFill>
                      <a:srgbClr val="000000"/>
                    </a:solidFill>
                    <a:latin typeface="Abadi" panose="020B0604020104020204" pitchFamily="34" charset="0"/>
                    <a:ea typeface="Open Sans"/>
                    <a:cs typeface="Open Sans"/>
                    <a:sym typeface="Open Sans"/>
                  </a:rPr>
                  <a:t>Godness</a:t>
                </a:r>
                <a:r>
                  <a:rPr lang="en-US" sz="2400" dirty="0">
                    <a:solidFill>
                      <a:srgbClr val="000000"/>
                    </a:solidFill>
                    <a:latin typeface="Abadi" panose="020B0604020104020204" pitchFamily="34" charset="0"/>
                    <a:ea typeface="Open Sans"/>
                    <a:cs typeface="Open Sans"/>
                    <a:sym typeface="Open Sans"/>
                  </a:rPr>
                  <a:t> of Fit</a:t>
                </a:r>
              </a:p>
              <a:p>
                <a:pPr marL="1643051" lvl="4">
                  <a:lnSpc>
                    <a:spcPts val="2700"/>
                  </a:lnSpc>
                </a:pPr>
                <a:endParaRPr lang="en-US" sz="2400" dirty="0">
                  <a:solidFill>
                    <a:srgbClr val="000000"/>
                  </a:solidFill>
                  <a:latin typeface="Abadi" panose="020B0604020104020204" pitchFamily="34" charset="0"/>
                  <a:ea typeface="Open Sans"/>
                  <a:cs typeface="Open Sans"/>
                  <a:sym typeface="Open Sans"/>
                </a:endParaRPr>
              </a:p>
              <a:p>
                <a:pPr marL="2557451" lvl="5" indent="-457200">
                  <a:lnSpc>
                    <a:spcPts val="27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ID" sz="2800" i="1"/>
                      <m:t>𝐴𝑉</m:t>
                    </m:r>
                    <m:sSub>
                      <m:sSubPr>
                        <m:ctrlPr>
                          <a:rPr lang="en-ID" sz="2800" i="1"/>
                        </m:ctrlPr>
                      </m:sSubPr>
                      <m:e>
                        <m:r>
                          <a:rPr lang="en-ID" sz="2800" i="1"/>
                          <m:t>𝐸</m:t>
                        </m:r>
                      </m:e>
                      <m:sub>
                        <m:r>
                          <a:rPr lang="en-ID" sz="2800" i="1"/>
                          <m:t>𝑚𝑒𝑎𝑛</m:t>
                        </m:r>
                      </m:sub>
                    </m:sSub>
                    <m:r>
                      <a:rPr lang="en-ID" sz="2800" i="1"/>
                      <m:t>=</m:t>
                    </m:r>
                    <m:f>
                      <m:fPr>
                        <m:ctrlPr>
                          <a:rPr lang="en-ID" sz="2800" i="1"/>
                        </m:ctrlPr>
                      </m:fPr>
                      <m:num>
                        <m:r>
                          <a:rPr lang="en-ID" sz="2800" i="1"/>
                          <m:t>0.756+0.770+0.703+0.733+0.762</m:t>
                        </m:r>
                      </m:num>
                      <m:den>
                        <m:r>
                          <a:rPr lang="en-ID" sz="2800" i="1"/>
                          <m:t>5</m:t>
                        </m:r>
                      </m:den>
                    </m:f>
                    <m:r>
                      <a:rPr lang="en-ID" sz="2800" i="1"/>
                      <m:t>=0.7448</m:t>
                    </m:r>
                  </m:oMath>
                </a14:m>
                <a:endParaRPr lang="en-ID" sz="2400" dirty="0"/>
              </a:p>
              <a:p>
                <a:pPr marL="2557451" lvl="5" indent="-457200">
                  <a:lnSpc>
                    <a:spcPts val="2700"/>
                  </a:lnSpc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Abadi" panose="020B0604020104020204" pitchFamily="34" charset="0"/>
                  <a:ea typeface="Open Sans"/>
                  <a:cs typeface="Open Sans"/>
                  <a:sym typeface="Open Sans"/>
                </a:endParaRPr>
              </a:p>
              <a:p>
                <a:pPr marL="2557451" lvl="5" indent="-457200">
                  <a:lnSpc>
                    <a:spcPts val="2700"/>
                  </a:lnSpc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Abadi" panose="020B0604020104020204" pitchFamily="34" charset="0"/>
                  <a:ea typeface="Open Sans"/>
                  <a:cs typeface="Open Sans"/>
                  <a:sym typeface="Open Sans"/>
                </a:endParaRPr>
              </a:p>
              <a:p>
                <a:pPr marL="2557451" lvl="5" indent="-457200">
                  <a:lnSpc>
                    <a:spcPts val="2700"/>
                  </a:lnSpc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Abadi" panose="020B0604020104020204" pitchFamily="34" charset="0"/>
                  <a:ea typeface="Open Sans"/>
                  <a:cs typeface="Open Sans"/>
                  <a:sym typeface="Open Sans"/>
                </a:endParaRPr>
              </a:p>
              <a:p>
                <a:pPr marL="2557451" lvl="5" indent="-457200">
                  <a:lnSpc>
                    <a:spcPts val="2700"/>
                  </a:lnSpc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Abadi" panose="020B0604020104020204" pitchFamily="34" charset="0"/>
                  <a:ea typeface="Open Sans"/>
                  <a:cs typeface="Open Sans"/>
                  <a:sym typeface="Open Sans"/>
                </a:endParaRPr>
              </a:p>
              <a:p>
                <a:pPr marL="2557451" lvl="5" indent="-457200">
                  <a:lnSpc>
                    <a:spcPts val="2700"/>
                  </a:lnSpc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Abadi" panose="020B0604020104020204" pitchFamily="34" charset="0"/>
                  <a:ea typeface="Open Sans"/>
                  <a:cs typeface="Open Sans"/>
                  <a:sym typeface="Open Sans"/>
                </a:endParaRPr>
              </a:p>
              <a:p>
                <a:pPr marL="2557451" lvl="5" indent="-457200">
                  <a:lnSpc>
                    <a:spcPts val="2700"/>
                  </a:lnSpc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Abadi" panose="020B0604020104020204" pitchFamily="34" charset="0"/>
                  <a:ea typeface="Open Sans"/>
                  <a:cs typeface="Open Sans"/>
                  <a:sym typeface="Open Sans"/>
                </a:endParaRPr>
              </a:p>
              <a:p>
                <a:pPr marL="2557451" lvl="5" indent="-457200">
                  <a:lnSpc>
                    <a:spcPts val="2700"/>
                  </a:lnSpc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Abadi" panose="020B0604020104020204" pitchFamily="34" charset="0"/>
                  <a:ea typeface="Open Sans"/>
                  <a:cs typeface="Open Sans"/>
                  <a:sym typeface="Open Sans"/>
                </a:endParaRPr>
              </a:p>
            </p:txBody>
          </p:sp>
        </mc:Choice>
        <mc:Fallback>
          <p:sp>
            <p:nvSpPr>
              <p:cNvPr id="43" name="TextBox 43">
                <a:extLst>
                  <a:ext uri="{FF2B5EF4-FFF2-40B4-BE49-F238E27FC236}">
                    <a16:creationId xmlns:a16="http://schemas.microsoft.com/office/drawing/2014/main" id="{14B4DC60-B456-A634-98A2-2215F42F5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17121" y="2104742"/>
                <a:ext cx="10418341" cy="3462486"/>
              </a:xfrm>
              <a:prstGeom prst="rect">
                <a:avLst/>
              </a:prstGeom>
              <a:blipFill>
                <a:blip r:embed="rId13"/>
                <a:stretch>
                  <a:fillRect t="-352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2">
            <a:extLst>
              <a:ext uri="{FF2B5EF4-FFF2-40B4-BE49-F238E27FC236}">
                <a16:creationId xmlns:a16="http://schemas.microsoft.com/office/drawing/2014/main" id="{963DB51B-BC27-962A-753E-F24859ECE48F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9CF9356A-624F-C219-B126-15209AE0D2BD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7BBE015D-691E-CCD9-4D18-910B7B8F7B87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283"/>
                </a:lnSpc>
              </a:pP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PENGARUH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PERCEIVED PRICE, PERCEIVED QUALITY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DAN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CUSTOMER EXPERIENCE 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TERHADAP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REPURCHASE INTENTION 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DENGAN </a:t>
              </a:r>
              <a:r>
                <a:rPr lang="en-US" sz="2100" b="1" i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SWITCHING COST</a:t>
              </a:r>
              <a:r>
                <a:rPr lang="en-US" sz="2100" b="1" spc="-137" dirty="0">
                  <a:solidFill>
                    <a:srgbClr val="FFC000"/>
                  </a:solidFill>
                  <a:latin typeface="Arial Bold Italics" panose="020B0604020202020204" charset="0"/>
                  <a:ea typeface="Bodoni FLF"/>
                  <a:cs typeface="Arial Bold" panose="020B0704020202020204" pitchFamily="34" charset="0"/>
                  <a:sym typeface="Bodoni FLF"/>
                </a:rPr>
                <a:t>  SEBAGAI VARIABEL MODERASI (STUDI PADA HOTEL, RESTORAN, DAN KATERING PENGGUNA MINYAK GORENG DI JAKARTA)</a:t>
              </a:r>
            </a:p>
          </p:txBody>
        </p:sp>
      </p:grp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813663A6-617E-82DF-F38E-461E74A1A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365533"/>
              </p:ext>
            </p:extLst>
          </p:nvPr>
        </p:nvGraphicFramePr>
        <p:xfrm>
          <a:off x="1291938" y="3595704"/>
          <a:ext cx="7200337" cy="420391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775304">
                  <a:extLst>
                    <a:ext uri="{9D8B030D-6E8A-4147-A177-3AD203B41FA5}">
                      <a16:colId xmlns:a16="http://schemas.microsoft.com/office/drawing/2014/main" val="2146413426"/>
                    </a:ext>
                  </a:extLst>
                </a:gridCol>
                <a:gridCol w="3425033">
                  <a:extLst>
                    <a:ext uri="{9D8B030D-6E8A-4147-A177-3AD203B41FA5}">
                      <a16:colId xmlns:a16="http://schemas.microsoft.com/office/drawing/2014/main" val="1610408077"/>
                    </a:ext>
                  </a:extLst>
                </a:gridCol>
              </a:tblGrid>
              <a:tr h="55031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 err="1">
                          <a:effectLst/>
                        </a:rPr>
                        <a:t>Konstruk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>
                          <a:effectLst/>
                        </a:rPr>
                        <a:t>Average Variance Extracted (AVE)</a:t>
                      </a:r>
                      <a:endParaRPr lang="en-ID" sz="18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049953"/>
                  </a:ext>
                </a:extLst>
              </a:tr>
              <a:tr h="61350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>
                          <a:effectLst/>
                        </a:rPr>
                        <a:t>Customer Experience</a:t>
                      </a:r>
                      <a:endParaRPr lang="en-ID" sz="18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0.756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0111403"/>
                  </a:ext>
                </a:extLst>
              </a:tr>
              <a:tr h="61350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>
                          <a:effectLst/>
                        </a:rPr>
                        <a:t>Perceived Price</a:t>
                      </a:r>
                      <a:endParaRPr lang="en-ID" sz="1800" i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0.770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9988144"/>
                  </a:ext>
                </a:extLst>
              </a:tr>
              <a:tr h="61350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>
                          <a:effectLst/>
                        </a:rPr>
                        <a:t>Perceived Quality</a:t>
                      </a:r>
                      <a:endParaRPr lang="en-ID" sz="1800" i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0.703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2283539"/>
                  </a:ext>
                </a:extLst>
              </a:tr>
              <a:tr h="61350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>
                          <a:effectLst/>
                        </a:rPr>
                        <a:t>Switching Cost</a:t>
                      </a:r>
                      <a:endParaRPr lang="en-ID" sz="1800" i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0.733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3104975"/>
                  </a:ext>
                </a:extLst>
              </a:tr>
              <a:tr h="61350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i="1" kern="100" dirty="0">
                          <a:effectLst/>
                        </a:rPr>
                        <a:t>Repurchase Intention</a:t>
                      </a:r>
                      <a:endParaRPr lang="en-ID" sz="1800" i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0.762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976067"/>
                  </a:ext>
                </a:extLst>
              </a:tr>
            </a:tbl>
          </a:graphicData>
        </a:graphic>
      </p:graphicFrame>
      <p:sp>
        <p:nvSpPr>
          <p:cNvPr id="50" name="TextBox 43">
            <a:extLst>
              <a:ext uri="{FF2B5EF4-FFF2-40B4-BE49-F238E27FC236}">
                <a16:creationId xmlns:a16="http://schemas.microsoft.com/office/drawing/2014/main" id="{5D882398-C3F2-E09A-8951-C42D99501208}"/>
              </a:ext>
            </a:extLst>
          </p:cNvPr>
          <p:cNvSpPr txBox="1"/>
          <p:nvPr/>
        </p:nvSpPr>
        <p:spPr>
          <a:xfrm>
            <a:off x="7707376" y="2104742"/>
            <a:ext cx="10418341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00251" lvl="4" indent="-457200">
              <a:lnSpc>
                <a:spcPts val="2700"/>
              </a:lnSpc>
              <a:buFont typeface="+mj-lt"/>
              <a:buAutoNum type="arabicPeriod" startAt="4"/>
            </a:pP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Open Sans"/>
                <a:cs typeface="Open Sans"/>
                <a:sym typeface="Open Sans"/>
              </a:rPr>
              <a:t>Uji </a:t>
            </a:r>
            <a:r>
              <a:rPr lang="en-US" sz="2400" dirty="0" err="1">
                <a:solidFill>
                  <a:srgbClr val="000000"/>
                </a:solidFill>
                <a:latin typeface="Abadi" panose="020B0604020104020204" pitchFamily="34" charset="0"/>
                <a:ea typeface="Open Sans"/>
                <a:cs typeface="Open Sans"/>
                <a:sym typeface="Open Sans"/>
              </a:rPr>
              <a:t>Multikolinearitas</a:t>
            </a: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100251" lvl="5">
              <a:lnSpc>
                <a:spcPts val="2700"/>
              </a:lnSpc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  <a:p>
            <a:pPr marL="2557451" lvl="5" indent="-4572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B13449C0-F34D-F560-7BFE-72DF91A8C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373625"/>
              </p:ext>
            </p:extLst>
          </p:nvPr>
        </p:nvGraphicFramePr>
        <p:xfrm>
          <a:off x="9815977" y="2692660"/>
          <a:ext cx="7482465" cy="421436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322648">
                  <a:extLst>
                    <a:ext uri="{9D8B030D-6E8A-4147-A177-3AD203B41FA5}">
                      <a16:colId xmlns:a16="http://schemas.microsoft.com/office/drawing/2014/main" val="3088598812"/>
                    </a:ext>
                  </a:extLst>
                </a:gridCol>
                <a:gridCol w="1159817">
                  <a:extLst>
                    <a:ext uri="{9D8B030D-6E8A-4147-A177-3AD203B41FA5}">
                      <a16:colId xmlns:a16="http://schemas.microsoft.com/office/drawing/2014/main" val="26698174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 err="1">
                          <a:effectLst/>
                        </a:rPr>
                        <a:t>Konstruk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VIF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820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Customer Experience (CE)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1.021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7665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Customer Experience × Switching Cost (CESCRI)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1.025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5245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Perceived Price (PP)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1.009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3744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Perceived Price × Switching Cost (PPSCRI)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1.014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1304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Perceived Quality (PQ)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1.008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6065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Perceived Quality × Switching Cost (PQSCRI)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1.020</a:t>
                      </a:r>
                      <a:endParaRPr lang="en-ID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1765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Switching Cost (SC)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1.024</a:t>
                      </a:r>
                      <a:endParaRPr lang="en-ID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3770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344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1581</Words>
  <Application>Microsoft Office PowerPoint</Application>
  <PresentationFormat>Custom</PresentationFormat>
  <Paragraphs>561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Imprint MT Shadow</vt:lpstr>
      <vt:lpstr>Monotype Corsiva</vt:lpstr>
      <vt:lpstr>Aptos</vt:lpstr>
      <vt:lpstr>Abadi</vt:lpstr>
      <vt:lpstr>Wingdings</vt:lpstr>
      <vt:lpstr>Arial Bold Italics</vt:lpstr>
      <vt:lpstr>Calibri (MS) Bold</vt:lpstr>
      <vt:lpstr>Calibri (MS)</vt:lpstr>
      <vt:lpstr>Arial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Sidang Proposal Tesis Darwin Tantowi.pptx</dc:title>
  <dc:creator>ASPI - Yanti</dc:creator>
  <cp:lastModifiedBy>Darwin Tantowi</cp:lastModifiedBy>
  <cp:revision>11</cp:revision>
  <dcterms:created xsi:type="dcterms:W3CDTF">2006-08-16T00:00:00Z</dcterms:created>
  <dcterms:modified xsi:type="dcterms:W3CDTF">2026-01-18T14:45:19Z</dcterms:modified>
  <dc:identifier>DAGtCcbk8zQ</dc:identifier>
</cp:coreProperties>
</file>